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62" r:id="rId2"/>
  </p:sldMasterIdLst>
  <p:notesMasterIdLst>
    <p:notesMasterId r:id="rId52"/>
  </p:notesMasterIdLst>
  <p:handoutMasterIdLst>
    <p:handoutMasterId r:id="rId53"/>
  </p:handoutMasterIdLst>
  <p:sldIdLst>
    <p:sldId id="256" r:id="rId3"/>
    <p:sldId id="276" r:id="rId4"/>
    <p:sldId id="272" r:id="rId5"/>
    <p:sldId id="269" r:id="rId6"/>
    <p:sldId id="325" r:id="rId7"/>
    <p:sldId id="326" r:id="rId8"/>
    <p:sldId id="327" r:id="rId9"/>
    <p:sldId id="270" r:id="rId10"/>
    <p:sldId id="287" r:id="rId11"/>
    <p:sldId id="305" r:id="rId12"/>
    <p:sldId id="286" r:id="rId13"/>
    <p:sldId id="288" r:id="rId14"/>
    <p:sldId id="289" r:id="rId15"/>
    <p:sldId id="316" r:id="rId16"/>
    <p:sldId id="317" r:id="rId17"/>
    <p:sldId id="332" r:id="rId18"/>
    <p:sldId id="333" r:id="rId19"/>
    <p:sldId id="334" r:id="rId20"/>
    <p:sldId id="328" r:id="rId21"/>
    <p:sldId id="329" r:id="rId22"/>
    <p:sldId id="306" r:id="rId23"/>
    <p:sldId id="318" r:id="rId24"/>
    <p:sldId id="330" r:id="rId25"/>
    <p:sldId id="308" r:id="rId26"/>
    <p:sldId id="309" r:id="rId27"/>
    <p:sldId id="310" r:id="rId28"/>
    <p:sldId id="323" r:id="rId29"/>
    <p:sldId id="311" r:id="rId30"/>
    <p:sldId id="312" r:id="rId31"/>
    <p:sldId id="314" r:id="rId32"/>
    <p:sldId id="315" r:id="rId33"/>
    <p:sldId id="313" r:id="rId34"/>
    <p:sldId id="307" r:id="rId35"/>
    <p:sldId id="324" r:id="rId36"/>
    <p:sldId id="264" r:id="rId37"/>
    <p:sldId id="265" r:id="rId38"/>
    <p:sldId id="320" r:id="rId39"/>
    <p:sldId id="271" r:id="rId40"/>
    <p:sldId id="321" r:id="rId41"/>
    <p:sldId id="273" r:id="rId42"/>
    <p:sldId id="274" r:id="rId43"/>
    <p:sldId id="275" r:id="rId44"/>
    <p:sldId id="322" r:id="rId45"/>
    <p:sldId id="277" r:id="rId46"/>
    <p:sldId id="278" r:id="rId47"/>
    <p:sldId id="279" r:id="rId48"/>
    <p:sldId id="280" r:id="rId49"/>
    <p:sldId id="290" r:id="rId50"/>
    <p:sldId id="303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60"/>
  </p:normalViewPr>
  <p:slideViewPr>
    <p:cSldViewPr>
      <p:cViewPr>
        <p:scale>
          <a:sx n="75" d="100"/>
          <a:sy n="75" d="100"/>
        </p:scale>
        <p:origin x="2577" y="6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9E9EDC5-82C9-42AE-90E7-7B3A1B2B90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05B3C651-3B9B-4249-910B-C60BBAC7237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AFE4807C-75C7-4F64-8A2A-79D5BCD46F3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B914923D-E0A5-49D4-AAB2-62013B38351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1DB2D14-8250-4505-BE69-E586EF2A08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76688C9-56AB-46E7-8AFD-C29517D8F7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7C669C6-4C6A-41DC-B27F-F147926BC6A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3C1C15D3-7B56-4A24-A2C8-BB2C564D7F3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7F61642C-F1B3-46BE-902A-54B6B89789F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9A748040-F0B8-48E5-944E-81640D3D78B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55F25B72-B7CC-4C7C-AD39-785427A387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C1D6A91-4C1F-41F7-963A-3B15EC9189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5A9730-9819-4FA0-9243-AC0D7C5B51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763AC5CB-9AF6-4667-9E4D-DA247B5DA66C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E138D8F-F2E2-4407-BAF5-8A62C5120F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1047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8DEB9C-BF6E-4139-AA19-3F6C1FDB897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81667AF-C913-4460-B428-89B2BCA0F391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222E045-EAE4-448A-888D-8E26AC1865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84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19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19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3B889D-C203-4654-B6C0-06ED6D7CFDF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816EF2E-8481-486C-9F11-26C61DDF6D4E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68E1ADA-B03E-458E-83DE-E10AEA3B39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5122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27115" y="482203"/>
            <a:ext cx="3889771" cy="87510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625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770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96943958-38D5-41DD-9237-9BC12B704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0" tIns="0" rIns="0" bIns="0"/>
          <a:lstStyle>
            <a:lvl1pPr marL="25400">
              <a:spcBef>
                <a:spcPts val="38"/>
              </a:spcBef>
              <a:defRPr sz="1100">
                <a:latin typeface="Arial MT"/>
                <a:ea typeface="Arial MT"/>
                <a:cs typeface="Arial MT"/>
              </a:defRPr>
            </a:lvl1pPr>
          </a:lstStyle>
          <a:p>
            <a:pPr>
              <a:defRPr/>
            </a:pPr>
            <a:fld id="{5ACC55BF-D7A3-4C55-BF24-6DB82E0278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6687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EE726-8A89-4EA0-9947-7CBCC8E99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961905-0868-493D-90D1-B871D80A6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CEC29-ADE6-4341-A9B8-FC7C555D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E8105-396F-4007-96E0-20E85F6300CA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9D03E-1B4B-4CE1-BC11-26151DAB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0F763-CF13-44A9-84F7-C8959E38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1285B-F2EA-40A8-B3C8-8771A32729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988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2A994-C1AF-4C31-9EA6-0BE775F4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6F8DD-B109-45C6-B9BA-8F37A3F51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511FA-5BBE-4BD9-A001-E5236EF5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E292E-0708-4F08-889D-89885FB84215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5D07DA-AC0D-45D1-929C-216FE3AB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2CE93A-4F32-427D-9085-1054435C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9D1856-C28E-4AC2-9465-0EB01241A6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430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24740-ED84-4AB1-A5B9-AB0748B3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34D7F2-40EE-4E16-B705-2DD6E0C84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3A185C-6B4C-4064-815F-5E8CAEBB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A01E9-DF81-44CC-BD61-4AD975326722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F9B84E-817F-4F86-8DEE-029899AE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1C681E-18FF-4C61-9551-555C4DD2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A665E-EDE1-4F71-BA01-8677C9D1B1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754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F0C84-31BA-4C39-8F28-479CC3EF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D6C01-5FA5-4CAB-A430-99E7E010A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D4CCC3-6061-4235-88BE-42EBC20DB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3E61C95-34F5-44CC-B41A-370B0A8D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B8A51-F545-4818-AEF3-331F3D6C7138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16C6901-B046-4DDD-B116-EBC85C5B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31B5A94-56F8-43B9-B807-91987C08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AD5286-3EE9-43F2-B831-68FE9B9955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75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F9538-70E6-48A5-9320-9E79CEB5E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ACD54-D5EC-4A47-AB55-9BE994795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94E229-73A5-4604-BD9A-F212CB109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D8AF2F-06BC-472A-A11F-9E478699C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19F9E7-DB89-4C81-810F-6529CDB36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E1D6C67-E35E-4DA5-84DA-02ACC611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4173D-5BC6-4D92-8A8D-C9840CBFD8EC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A8BDD14-AF2F-458D-BCC3-95D59597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BA5F1C49-A98F-4CE6-A71B-E83A24BC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D54519-CED2-427E-BB65-33A0F032C0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597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C8FF2-2BC4-4DC5-86DF-04CA2DBD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13897AD-F171-4795-BB08-2EE44BDD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73421-41E4-49F6-8AE0-29CA37F84DD6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087FCAA9-1A88-49AD-BD9D-35741BB97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BBF67105-BA92-4AED-99C8-E50E09BD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AD050-E0E2-4B8B-A322-D2F8F25B6A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58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ACF2B0B-73BA-422B-9917-2B72C489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2354-AA9B-4F93-9A1F-0D21CF8EEC3C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87E579F5-7918-4CEA-92D6-B4589CBE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D6FCEA3-E13F-4CF7-8A07-693F9874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78436-4EE5-41DD-B8F5-DEDABB6413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6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黑体" panose="02010609060101010101" pitchFamily="49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17BCDFD-808D-44FA-95BF-DA032DE712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8C05D1F6-5AA0-41F8-A3EE-C52E6E935CE2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155F1A0-0140-4FE8-9BB9-A40AB7C0E1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222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DFEB2-5725-4972-A441-62D24F98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6CC8B-B791-4D9E-B239-1548911EE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88E618-B686-4EE1-9A04-256F05BAF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2C320A1-3A88-4238-8DC0-139BBC711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5446C-2F87-4D26-B922-9EFC80D074DA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77A33E6-7A1B-4389-9946-2979BB13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5F11FAA-13A4-48DE-9E9D-4751C6A40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53FF5-66B9-492D-A08F-3CDC18F518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370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1D9F83-F3EB-4F3E-8DC9-81D07680B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86D4A8-5F58-4B06-AAA0-65B76237A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647FCA-A856-44C4-BA58-A580E4BD3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B9C4235-8133-468C-850A-1B480847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2BEB0-ECF4-4166-AC17-E56DF279CC4C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5523974-EFE7-4E1A-9EF9-AB46F0DE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3DC37F4-303F-412C-A902-C4429A5F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BBDB0-D640-405D-8A67-79EDED187D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182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D005-7753-40AB-898D-E6BD93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376E1B-7132-4DBF-83FC-10AA2FBE8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5053BE-A553-4D0D-86B2-09F5FAB1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B6090-041B-4033-B0D1-8BBEF19BEA58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68C4D-FC08-447C-905C-ED83F0A7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F76AB-C274-4ED0-8F80-B96EA39D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DB16C-3EAF-453F-8D7A-331FD55779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12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30680D-B8B7-4F91-9814-4F929A0E7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6A9A09-F536-4902-8D61-F22C8D1E3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00F178-FCC0-49BA-BA6B-1E4D380EE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8A427-2045-472F-A225-65A2D68882DA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7B5AA-3CAE-4703-A684-5C099248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47EAC-E283-463C-8EC8-7351335A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B3EFAE-4392-4A1B-A224-2262E887CB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74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87032C-ED76-4C46-B0D1-569A2701487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7ADDF71E-2482-41FC-95CB-98C302803F2B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2A5F181-3871-4633-8183-0EA46913CC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365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5565C-06D5-4FD0-A277-4BB3A97638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9D17C0E3-8A2D-4203-9735-567CC8A07C47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6D48A36-B702-4B62-BB3E-06D0DE8737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0574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F03DC-9564-4B60-8A5A-016640E0708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691A46EF-7890-4DEE-B3D1-EC3BF19FFA78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11DA0-BEB5-491D-89A5-30BCBEA102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274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774CCDB-7E28-4C74-ACF5-D61AE078056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80E78C54-541A-42AE-BB87-3A22FFAB354E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41A5CCC-1315-4DE7-A52D-CFEE021827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092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E0C1C8B-A28D-4254-A1E9-AC36B864BD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BBA4C309-69D8-4850-AD17-138A61795F3E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3F03C77-1379-4D23-AB88-57C2C2B4AC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078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4D15C-E3A9-44EF-B5E6-9CCF510DA26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A6A76DBF-6C1C-4955-8ACF-7A354988A05F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3448036-1D21-47AC-9656-FF372710A8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280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09B9E1-93A2-4B93-8401-1306D7A1CC1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D949E545-9AF6-47CE-97AB-3A805F6206EE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A88CF5E-3DA8-410B-9010-96D7A53B6E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997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D82CC2B-68EF-4847-A13B-23841EB184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D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06CF31F-6B64-4236-BED5-3F0165CB8E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Click to Edit Master Text Styles</a:t>
            </a:r>
          </a:p>
          <a:p>
            <a:pPr lvl="1"/>
            <a:r>
              <a:rPr lang="es-ES" altLang="en-US"/>
              <a:t>SECOND LEVEL</a:t>
            </a:r>
          </a:p>
          <a:p>
            <a:pPr lvl="2"/>
            <a:r>
              <a:rPr lang="es-ES" altLang="en-US"/>
              <a:t>THIRD LEVEL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DA1532B4-8119-499B-8A94-7A85D3581FC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panose="020B0604020202020204" pitchFamily="34" charset="0"/>
              </a:defRPr>
            </a:lvl2pPr>
          </a:lstStyle>
          <a:p>
            <a:pPr lvl="1">
              <a:defRPr/>
            </a:pPr>
            <a:fld id="{50AB18AE-78C8-43FA-BC7C-40380DADAC44}" type="slidenum">
              <a:rPr lang="es-ES" altLang="zh-CN"/>
              <a:pPr lvl="1">
                <a:defRPr/>
              </a:pPr>
              <a:t>‹#›</a:t>
            </a:fld>
            <a:endParaRPr lang="es-ES" altLang="zh-CN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16174541-4D17-46A2-8DCC-27CB5F0D8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E2E6977F-BED1-4C01-9BEC-6AD7DACE87C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638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5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CF044B9C-1329-4BC1-9EBD-D991EC3E6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5C7F943F-8E80-48A8-9162-6B3BC9691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C67268-BF90-4244-962A-7D34AC49F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D6E522-BF71-4E12-8FEC-01533675A0F5}" type="datetimeFigureOut">
              <a:rPr lang="zh-CN" altLang="en-US"/>
              <a:pPr>
                <a:defRPr/>
              </a:pPr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285D0-4D16-426C-B857-ABA56482C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3EC538-6C67-46E0-8068-F82FC7C3E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544984B-7E9B-44D0-BDA3-2677D61634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irc.cs.sdu.edu.cn/~lul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nBjhfTwNuElmFbs-5P7rVw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cs.ucsb.edu/~lingqi/teaching/games101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video/av9079804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EdRLlqdgA4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A833CA-748C-476C-BE56-44C05D9B3A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/>
          <a:lstStyle/>
          <a:p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计算机图形学</a:t>
            </a:r>
            <a:endParaRPr lang="en-US" altLang="zh-CN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BAB3FB9-B3AF-4AB6-8A23-90D1CB098AF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4575"/>
            <a:ext cx="6400800" cy="17526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Lin Lu (</a:t>
            </a:r>
            <a:r>
              <a:rPr lang="zh-CN" altLang="en-US">
                <a:ea typeface="宋体" panose="02010600030101010101" pitchFamily="2" charset="-122"/>
              </a:rPr>
              <a:t>吕琳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endParaRPr lang="en-US" altLang="zh-CN" sz="2800">
              <a:ea typeface="宋体" panose="02010600030101010101" pitchFamily="2" charset="-122"/>
            </a:endParaRPr>
          </a:p>
          <a:p>
            <a:endParaRPr lang="en-US" altLang="zh-CN" sz="2800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Shandong University</a:t>
            </a:r>
          </a:p>
          <a:p>
            <a:r>
              <a:rPr lang="en-US" altLang="zh-CN">
                <a:ea typeface="宋体" panose="02010600030101010101" pitchFamily="2" charset="-122"/>
                <a:hlinkClick r:id="rId2"/>
              </a:rPr>
              <a:t>http://irc.cs.sdu.edu.cn/~lulin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Research: Modelling and Simulation in Computer Graphics 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4B1A633F-5378-4A7B-B046-407B93BA4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04DF2150-D3AD-4C68-BB34-2A9081A3E128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1</a:t>
            </a:fld>
            <a:endParaRPr lang="es-ES" altLang="zh-CN" sz="1000"/>
          </a:p>
        </p:txBody>
      </p:sp>
      <p:sp>
        <p:nvSpPr>
          <p:cNvPr id="6149" name="文本框 1">
            <a:extLst>
              <a:ext uri="{FF2B5EF4-FFF2-40B4-BE49-F238E27FC236}">
                <a16:creationId xmlns:a16="http://schemas.microsoft.com/office/drawing/2014/main" id="{F17851F0-2096-4525-8A6F-A90E7818A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896938"/>
            <a:ext cx="2638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</a:rPr>
              <a:t>Computer Graphics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D3CB3EB1-9284-44F2-A809-D26D838E1B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Ivan Sutherland - Father of Computer Graphics</a:t>
            </a:r>
            <a:endParaRPr lang="en-US" altLang="zh-CN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7280325D-05E1-4D82-8C9E-6C766A186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A6C5CBE8-2F12-4632-AE39-40F0953D6774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10</a:t>
            </a:fld>
            <a:endParaRPr lang="es-ES" altLang="zh-CN" sz="1000"/>
          </a:p>
        </p:txBody>
      </p:sp>
      <p:pic>
        <p:nvPicPr>
          <p:cNvPr id="15364" name="Picture 2" descr="https://amturing.acm.org/siteimages/logo_turing.png">
            <a:extLst>
              <a:ext uri="{FF2B5EF4-FFF2-40B4-BE49-F238E27FC236}">
                <a16:creationId xmlns:a16="http://schemas.microsoft.com/office/drawing/2014/main" id="{026DD81B-BF6C-44E7-928F-5CD8BB0F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2667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4">
            <a:extLst>
              <a:ext uri="{FF2B5EF4-FFF2-40B4-BE49-F238E27FC236}">
                <a16:creationId xmlns:a16="http://schemas.microsoft.com/office/drawing/2014/main" id="{9F0BA729-3417-476A-92DB-F95DE4F4A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505200"/>
            <a:ext cx="88201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矩形 1">
            <a:extLst>
              <a:ext uri="{FF2B5EF4-FFF2-40B4-BE49-F238E27FC236}">
                <a16:creationId xmlns:a16="http://schemas.microsoft.com/office/drawing/2014/main" id="{F176D614-9F9E-4C96-8D19-091568AEC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624513"/>
            <a:ext cx="4572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 图灵奖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IEEE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计算机杰出成就奖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Coons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C1624E0E-9BF4-44BE-B624-305DEEC7C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584E146B-9B16-4EF6-9598-F85BDE0D9165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11</a:t>
            </a:fld>
            <a:endParaRPr lang="es-ES" altLang="zh-CN" sz="1000"/>
          </a:p>
        </p:txBody>
      </p:sp>
      <p:pic>
        <p:nvPicPr>
          <p:cNvPr id="16387" name="Picture 2" descr="See the source image">
            <a:extLst>
              <a:ext uri="{FF2B5EF4-FFF2-40B4-BE49-F238E27FC236}">
                <a16:creationId xmlns:a16="http://schemas.microsoft.com/office/drawing/2014/main" id="{E6D27338-85D3-404E-B07B-7822A397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90011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1">
            <a:extLst>
              <a:ext uri="{FF2B5EF4-FFF2-40B4-BE49-F238E27FC236}">
                <a16:creationId xmlns:a16="http://schemas.microsoft.com/office/drawing/2014/main" id="{5E098801-B86F-471E-AB94-E6D7E5727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5585F6AF-DDC8-45B1-9288-F97ABCDBCB2D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12</a:t>
            </a:fld>
            <a:endParaRPr lang="es-ES" altLang="zh-CN" sz="1000"/>
          </a:p>
        </p:txBody>
      </p:sp>
      <p:pic>
        <p:nvPicPr>
          <p:cNvPr id="17411" name="Picture 4" descr="See the source image">
            <a:extLst>
              <a:ext uri="{FF2B5EF4-FFF2-40B4-BE49-F238E27FC236}">
                <a16:creationId xmlns:a16="http://schemas.microsoft.com/office/drawing/2014/main" id="{7625D61C-32B1-43D8-84F8-8D8EEBE9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066800"/>
            <a:ext cx="7620000" cy="963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4">
            <a:extLst>
              <a:ext uri="{FF2B5EF4-FFF2-40B4-BE49-F238E27FC236}">
                <a16:creationId xmlns:a16="http://schemas.microsoft.com/office/drawing/2014/main" id="{CF514BDC-512F-41A3-B77B-57892BA34D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Reality</a:t>
            </a:r>
          </a:p>
        </p:txBody>
      </p:sp>
      <p:sp>
        <p:nvSpPr>
          <p:cNvPr id="18435" name="灯片编号占位符 1">
            <a:extLst>
              <a:ext uri="{FF2B5EF4-FFF2-40B4-BE49-F238E27FC236}">
                <a16:creationId xmlns:a16="http://schemas.microsoft.com/office/drawing/2014/main" id="{CD330988-0565-4E1E-BE85-56A66B33AE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2B55CE03-A223-4E5E-BA5E-5ACAFCB2F00D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13</a:t>
            </a:fld>
            <a:endParaRPr lang="es-ES" altLang="zh-CN" sz="1000"/>
          </a:p>
        </p:txBody>
      </p:sp>
      <p:sp>
        <p:nvSpPr>
          <p:cNvPr id="18436" name="矩形 3">
            <a:extLst>
              <a:ext uri="{FF2B5EF4-FFF2-40B4-BE49-F238E27FC236}">
                <a16:creationId xmlns:a16="http://schemas.microsoft.com/office/drawing/2014/main" id="{8921CD6E-FB0E-4A6F-9C20-231812FFE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600200"/>
            <a:ext cx="38862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In 1966 Sutherland, while an Associate Professor at Harvard, took another huge step towards the future of computing – one that we still haven’t completed today.</a:t>
            </a:r>
          </a:p>
        </p:txBody>
      </p:sp>
      <p:pic>
        <p:nvPicPr>
          <p:cNvPr id="18437" name="Picture 2" descr="达摩克利斯之剑">
            <a:extLst>
              <a:ext uri="{FF2B5EF4-FFF2-40B4-BE49-F238E27FC236}">
                <a16:creationId xmlns:a16="http://schemas.microsoft.com/office/drawing/2014/main" id="{8B0CC7E0-E035-4114-B87B-741E231B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73200"/>
            <a:ext cx="4117975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7" descr="https://amturing.acm.org/images/sutherland-3.jpg">
            <a:extLst>
              <a:ext uri="{FF2B5EF4-FFF2-40B4-BE49-F238E27FC236}">
                <a16:creationId xmlns:a16="http://schemas.microsoft.com/office/drawing/2014/main" id="{76D2C2BF-0D52-49D5-8D7A-4DEF8DB7C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00400"/>
            <a:ext cx="25527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矩形 2">
            <a:extLst>
              <a:ext uri="{FF2B5EF4-FFF2-40B4-BE49-F238E27FC236}">
                <a16:creationId xmlns:a16="http://schemas.microsoft.com/office/drawing/2014/main" id="{10528D53-A7AB-4624-A139-B3B92198A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6196013"/>
            <a:ext cx="41497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The Head-mounted Display worn by Donald L. Vickers, one of Ivan E. Sutherland’s Students at The University of Utah. Photo courtesy of Ivan Sutherland.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在这里插入图片描述">
            <a:extLst>
              <a:ext uri="{FF2B5EF4-FFF2-40B4-BE49-F238E27FC236}">
                <a16:creationId xmlns:a16="http://schemas.microsoft.com/office/drawing/2014/main" id="{5CC8A4DD-DB68-4A5F-ACF7-0D819A59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30363"/>
            <a:ext cx="60198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矩形 5">
            <a:extLst>
              <a:ext uri="{FF2B5EF4-FFF2-40B4-BE49-F238E27FC236}">
                <a16:creationId xmlns:a16="http://schemas.microsoft.com/office/drawing/2014/main" id="{B8893410-23F6-47AE-9AFD-7ECD945F2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863" y="6145213"/>
            <a:ext cx="3978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陈宝权教授与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Sutherland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夫妇</a:t>
            </a:r>
          </a:p>
        </p:txBody>
      </p:sp>
      <p:sp>
        <p:nvSpPr>
          <p:cNvPr id="19460" name="矩形 3">
            <a:extLst>
              <a:ext uri="{FF2B5EF4-FFF2-40B4-BE49-F238E27FC236}">
                <a16:creationId xmlns:a16="http://schemas.microsoft.com/office/drawing/2014/main" id="{4FFDD1D8-4BD7-49EF-8058-6077E80AA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04800"/>
            <a:ext cx="8420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333333"/>
                </a:solidFill>
                <a:latin typeface="open sans"/>
                <a:ea typeface="黑体" panose="02010609060101010101" pitchFamily="49" charset="-122"/>
              </a:rPr>
              <a:t>中国计算机大会（</a:t>
            </a:r>
            <a:r>
              <a:rPr lang="en-US" altLang="zh-CN" sz="2400">
                <a:solidFill>
                  <a:srgbClr val="333333"/>
                </a:solidFill>
                <a:latin typeface="open sans"/>
                <a:ea typeface="黑体" panose="02010609060101010101" pitchFamily="49" charset="-122"/>
              </a:rPr>
              <a:t>CNCC 2014</a:t>
            </a:r>
            <a:r>
              <a:rPr lang="zh-CN" altLang="en-US" sz="2400">
                <a:solidFill>
                  <a:srgbClr val="333333"/>
                </a:solidFill>
                <a:latin typeface="open sans"/>
                <a:ea typeface="黑体" panose="02010609060101010101" pitchFamily="49" charset="-122"/>
              </a:rPr>
              <a:t>）邀请到</a:t>
            </a:r>
            <a:r>
              <a:rPr lang="en-US" altLang="zh-CN" sz="2400">
                <a:solidFill>
                  <a:srgbClr val="333333"/>
                </a:solidFill>
                <a:latin typeface="open sans"/>
                <a:ea typeface="黑体" panose="02010609060101010101" pitchFamily="49" charset="-122"/>
              </a:rPr>
              <a:t>Ivan Sutherland</a:t>
            </a:r>
            <a:r>
              <a:rPr lang="zh-CN" altLang="en-US" sz="2400">
                <a:solidFill>
                  <a:srgbClr val="333333"/>
                </a:solidFill>
                <a:latin typeface="open sans"/>
                <a:ea typeface="黑体" panose="02010609060101010101" pitchFamily="49" charset="-122"/>
              </a:rPr>
              <a:t>教授做特邀报告。山东大学陈宝权教授与几位</a:t>
            </a:r>
            <a:r>
              <a:rPr lang="en-US" altLang="zh-CN" sz="2400">
                <a:solidFill>
                  <a:srgbClr val="333333"/>
                </a:solidFill>
                <a:latin typeface="open sans"/>
                <a:ea typeface="黑体" panose="02010609060101010101" pitchFamily="49" charset="-122"/>
              </a:rPr>
              <a:t>IT</a:t>
            </a:r>
            <a:r>
              <a:rPr lang="zh-CN" altLang="en-US" sz="2400">
                <a:solidFill>
                  <a:srgbClr val="333333"/>
                </a:solidFill>
                <a:latin typeface="open sans"/>
                <a:ea typeface="黑体" panose="02010609060101010101" pitchFamily="49" charset="-122"/>
              </a:rPr>
              <a:t>媒体记者对</a:t>
            </a:r>
            <a:r>
              <a:rPr lang="en-US" altLang="zh-CN" sz="2400">
                <a:solidFill>
                  <a:srgbClr val="333333"/>
                </a:solidFill>
                <a:latin typeface="open sans"/>
                <a:ea typeface="黑体" panose="02010609060101010101" pitchFamily="49" charset="-122"/>
              </a:rPr>
              <a:t>Sutherland</a:t>
            </a:r>
            <a:r>
              <a:rPr lang="zh-CN" altLang="en-US" sz="2400">
                <a:solidFill>
                  <a:srgbClr val="333333"/>
                </a:solidFill>
                <a:latin typeface="open sans"/>
                <a:ea typeface="黑体" panose="02010609060101010101" pitchFamily="49" charset="-122"/>
              </a:rPr>
              <a:t>教授进行了一个多小时的访谈。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461" name="矩形 7">
            <a:extLst>
              <a:ext uri="{FF2B5EF4-FFF2-40B4-BE49-F238E27FC236}">
                <a16:creationId xmlns:a16="http://schemas.microsoft.com/office/drawing/2014/main" id="{7F7FB3F0-6396-41C8-B2CA-E242D218D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488113"/>
            <a:ext cx="8001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hlinkClick r:id="rId3"/>
              </a:rPr>
              <a:t>https://mp.weixin.qq.com/s/nBjhfTwNuElmFbs-5P7rVw</a:t>
            </a:r>
            <a:endParaRPr lang="en-US" altLang="zh-CN" sz="18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4">
            <a:extLst>
              <a:ext uri="{FF2B5EF4-FFF2-40B4-BE49-F238E27FC236}">
                <a16:creationId xmlns:a16="http://schemas.microsoft.com/office/drawing/2014/main" id="{59F7F2C8-5102-43FE-9C01-33851F428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0988"/>
            <a:ext cx="20447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矩形 5">
            <a:extLst>
              <a:ext uri="{FF2B5EF4-FFF2-40B4-BE49-F238E27FC236}">
                <a16:creationId xmlns:a16="http://schemas.microsoft.com/office/drawing/2014/main" id="{57BFE22B-534C-4E31-880B-025227F7E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" y="3173413"/>
            <a:ext cx="2609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Claude Shannon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pic>
        <p:nvPicPr>
          <p:cNvPr id="20484" name="图片 7">
            <a:extLst>
              <a:ext uri="{FF2B5EF4-FFF2-40B4-BE49-F238E27FC236}">
                <a16:creationId xmlns:a16="http://schemas.microsoft.com/office/drawing/2014/main" id="{CD5A28BC-9DBF-459E-A5B3-3A55CB013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27"/>
          <a:stretch>
            <a:fillRect/>
          </a:stretch>
        </p:blipFill>
        <p:spPr bwMode="auto">
          <a:xfrm>
            <a:off x="3098800" y="280988"/>
            <a:ext cx="251301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矩形 10">
            <a:extLst>
              <a:ext uri="{FF2B5EF4-FFF2-40B4-BE49-F238E27FC236}">
                <a16:creationId xmlns:a16="http://schemas.microsoft.com/office/drawing/2014/main" id="{3FF149F7-8773-4843-92EB-1E0B4FEE2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3173413"/>
            <a:ext cx="2305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Marvin Minsky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pic>
        <p:nvPicPr>
          <p:cNvPr id="20486" name="Picture 8" descr="Steven Coons">
            <a:extLst>
              <a:ext uri="{FF2B5EF4-FFF2-40B4-BE49-F238E27FC236}">
                <a16:creationId xmlns:a16="http://schemas.microsoft.com/office/drawing/2014/main" id="{2C9DD6F5-2C6D-4D19-B6CA-F4CCC7AE4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280988"/>
            <a:ext cx="28797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矩形 11">
            <a:extLst>
              <a:ext uri="{FF2B5EF4-FFF2-40B4-BE49-F238E27FC236}">
                <a16:creationId xmlns:a16="http://schemas.microsoft.com/office/drawing/2014/main" id="{E3640221-19FF-440E-8A18-BF243F5D7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850" y="3173413"/>
            <a:ext cx="2235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" panose="020B0604020202020204" pitchFamily="34" charset="0"/>
              </a:rPr>
              <a:t>Steven Coons</a:t>
            </a:r>
          </a:p>
        </p:txBody>
      </p:sp>
      <p:sp>
        <p:nvSpPr>
          <p:cNvPr id="20488" name="矩形 13">
            <a:extLst>
              <a:ext uri="{FF2B5EF4-FFF2-40B4-BE49-F238E27FC236}">
                <a16:creationId xmlns:a16="http://schemas.microsoft.com/office/drawing/2014/main" id="{4F9E5811-F65F-4760-9FEA-52383A8F0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3" y="3916363"/>
            <a:ext cx="880745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Steven A. Coons Award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The </a:t>
            </a:r>
            <a:r>
              <a:rPr lang="en-US" altLang="zh-CN" sz="2400" b="1">
                <a:latin typeface="Times New Roman" panose="02020603050405020304" pitchFamily="18" charset="0"/>
              </a:rPr>
              <a:t>Association for Computing Machinery SIGGRAPH</a:t>
            </a:r>
            <a:r>
              <a:rPr lang="en-US" altLang="zh-CN" sz="2400">
                <a:latin typeface="Times New Roman" panose="02020603050405020304" pitchFamily="18" charset="0"/>
              </a:rPr>
              <a:t> has an award named for Coons. The Steven Anson Coons Award for Outstanding Creative Contributions to Computer Graphics is given in odd-numbered years to an individual to honor that person's lifetime contribution to computer graphics and interactive techniques.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It is considered the field's most prestigious award.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-3">
            <a:hlinkClick r:id="" action="ppaction://media"/>
            <a:extLst>
              <a:ext uri="{FF2B5EF4-FFF2-40B4-BE49-F238E27FC236}">
                <a16:creationId xmlns:a16="http://schemas.microsoft.com/office/drawing/2014/main" id="{9ADF1678-4ACD-4D6E-B45A-3EFDED5A6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219200"/>
            <a:ext cx="6248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2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-3">
            <a:hlinkClick r:id="" action="ppaction://media"/>
            <a:extLst>
              <a:ext uri="{FF2B5EF4-FFF2-40B4-BE49-F238E27FC236}">
                <a16:creationId xmlns:a16="http://schemas.microsoft.com/office/drawing/2014/main" id="{71A79CFF-8600-4FF3-85E6-CA4F5FEA5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0" y="1181100"/>
            <a:ext cx="599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-3">
            <a:hlinkClick r:id="" action="ppaction://media"/>
            <a:extLst>
              <a:ext uri="{FF2B5EF4-FFF2-40B4-BE49-F238E27FC236}">
                <a16:creationId xmlns:a16="http://schemas.microsoft.com/office/drawing/2014/main" id="{64BB15F7-A68D-4D68-B297-36109E1439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0" y="1181100"/>
            <a:ext cx="599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6">
            <a:extLst>
              <a:ext uri="{FF2B5EF4-FFF2-40B4-BE49-F238E27FC236}">
                <a16:creationId xmlns:a16="http://schemas.microsoft.com/office/drawing/2014/main" id="{06CEB25C-0AE8-4EA3-B138-9B51ABB3BE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计算机图形学的传承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A4BD540-08F3-4164-AE03-D39B6066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年图灵奖授予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Alan Kay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Utah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大学，师从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Evan Sutherland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发明面向对象编程和窗口图形用户界面技术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机的概念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美国工程院院士、</a:t>
            </a:r>
          </a:p>
          <a:p>
            <a:pPr marL="381000" lvl="1" indent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美国艺术与科学院院士</a:t>
            </a:r>
          </a:p>
        </p:txBody>
      </p:sp>
      <p:sp>
        <p:nvSpPr>
          <p:cNvPr id="22532" name="灯片编号占位符 2">
            <a:extLst>
              <a:ext uri="{FF2B5EF4-FFF2-40B4-BE49-F238E27FC236}">
                <a16:creationId xmlns:a16="http://schemas.microsoft.com/office/drawing/2014/main" id="{0D9675A4-8088-4BCA-BBDA-03937597A5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9E13BD03-ECF5-41F1-8987-F3003BC98C3A}" type="slidenum">
              <a:rPr lang="es-ES" altLang="zh-CN" sz="1000" smtClean="0">
                <a:latin typeface="Arial" panose="020B0604020202020204" pitchFamily="34" charset="0"/>
              </a:rPr>
              <a:pPr lvl="1"/>
              <a:t>19</a:t>
            </a:fld>
            <a:endParaRPr lang="es-ES" altLang="zh-CN" sz="1000">
              <a:latin typeface="Arial" panose="020B0604020202020204" pitchFamily="34" charset="0"/>
            </a:endParaRPr>
          </a:p>
        </p:txBody>
      </p:sp>
      <p:pic>
        <p:nvPicPr>
          <p:cNvPr id="22533" name="图片 8">
            <a:extLst>
              <a:ext uri="{FF2B5EF4-FFF2-40B4-BE49-F238E27FC236}">
                <a16:creationId xmlns:a16="http://schemas.microsoft.com/office/drawing/2014/main" id="{D046702C-507B-4F7C-9701-D2D37915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3067050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EE60057-D202-4BE0-8B62-DDBBB5327DD3}"/>
              </a:ext>
            </a:extLst>
          </p:cNvPr>
          <p:cNvSpPr/>
          <p:nvPr/>
        </p:nvSpPr>
        <p:spPr>
          <a:xfrm>
            <a:off x="762000" y="5314771"/>
            <a:ext cx="46925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The best way to predict the future is to invent it.</a:t>
            </a:r>
          </a:p>
          <a:p>
            <a:pPr algn="r"/>
            <a:r>
              <a:rPr lang="en-US" altLang="zh-CN" b="1" dirty="0">
                <a:solidFill>
                  <a:schemeClr val="accent2"/>
                </a:solidFill>
              </a:rPr>
              <a:t>——Alan Kay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20F301BC-E8F2-4BBA-BFAC-248331728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课程安排</a:t>
            </a:r>
            <a:endParaRPr lang="en-US" altLang="en-US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3800D6CE-F2E2-4105-9E82-FFC091A303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8305800" cy="4724400"/>
          </a:xfrm>
        </p:spPr>
        <p:txBody>
          <a:bodyPr/>
          <a:lstStyle/>
          <a:p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上课：周二  </a:t>
            </a:r>
            <a:r>
              <a:rPr lang="en-US" altLang="zh-CN">
                <a:latin typeface="Adobe 黑体 Std R" pitchFamily="34" charset="-122"/>
                <a:ea typeface="Adobe 黑体 Std R" pitchFamily="34" charset="-122"/>
              </a:rPr>
              <a:t>5-6</a:t>
            </a:r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节  （振声苑</a:t>
            </a:r>
            <a:r>
              <a:rPr lang="en-US" altLang="zh-CN">
                <a:latin typeface="Adobe 黑体 Std R" pitchFamily="34" charset="-122"/>
                <a:ea typeface="Adobe 黑体 Std R" pitchFamily="34" charset="-122"/>
              </a:rPr>
              <a:t>W301</a:t>
            </a:r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）</a:t>
            </a:r>
            <a:endParaRPr lang="en-US" altLang="zh-CN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实验：周一  </a:t>
            </a:r>
            <a:r>
              <a:rPr lang="en-US" altLang="zh-CN">
                <a:latin typeface="Adobe 黑体 Std R" pitchFamily="34" charset="-122"/>
                <a:ea typeface="Adobe 黑体 Std R" pitchFamily="34" charset="-122"/>
              </a:rPr>
              <a:t>7-8</a:t>
            </a:r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节  （</a:t>
            </a:r>
            <a:r>
              <a:rPr lang="en-US" altLang="zh-CN">
                <a:latin typeface="Adobe 黑体 Std R" pitchFamily="34" charset="-122"/>
                <a:ea typeface="Adobe 黑体 Std R" pitchFamily="34" charset="-122"/>
              </a:rPr>
              <a:t>N3-</a:t>
            </a:r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待定）</a:t>
            </a:r>
            <a:endParaRPr lang="en-US" altLang="zh-CN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总成绩</a:t>
            </a:r>
            <a:r>
              <a:rPr lang="en-US" altLang="zh-CN">
                <a:latin typeface="Adobe 黑体 Std R" pitchFamily="34" charset="-122"/>
                <a:ea typeface="Adobe 黑体 Std R" pitchFamily="34" charset="-122"/>
              </a:rPr>
              <a:t>=40%</a:t>
            </a:r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平时成绩</a:t>
            </a:r>
            <a:r>
              <a:rPr lang="en-US" altLang="zh-CN">
                <a:latin typeface="Adobe 黑体 Std R" pitchFamily="34" charset="-122"/>
                <a:ea typeface="Adobe 黑体 Std R" pitchFamily="34" charset="-122"/>
              </a:rPr>
              <a:t>+60%</a:t>
            </a:r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期末成绩</a:t>
            </a:r>
            <a:endParaRPr lang="en-US" altLang="zh-CN">
              <a:latin typeface="Adobe 黑体 Std R" pitchFamily="34" charset="-122"/>
              <a:ea typeface="Adobe 黑体 Std R" pitchFamily="34" charset="-122"/>
            </a:endParaRPr>
          </a:p>
          <a:p>
            <a:endParaRPr lang="en-US" altLang="zh-CN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助教：孙炳腾 王忠仁</a:t>
            </a:r>
            <a:endParaRPr lang="en-US" altLang="zh-CN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授课：吕琳（</a:t>
            </a:r>
            <a:r>
              <a:rPr lang="en-US" altLang="zh-CN">
                <a:latin typeface="Adobe 黑体 Std R" pitchFamily="34" charset="-122"/>
                <a:ea typeface="Adobe 黑体 Std R" pitchFamily="34" charset="-122"/>
              </a:rPr>
              <a:t>N3-412</a:t>
            </a:r>
            <a:r>
              <a:rPr lang="zh-CN" altLang="en-US">
                <a:latin typeface="Adobe 黑体 Std R" pitchFamily="34" charset="-122"/>
                <a:ea typeface="Adobe 黑体 Std R" pitchFamily="34" charset="-122"/>
              </a:rPr>
              <a:t>）</a:t>
            </a:r>
            <a:r>
              <a:rPr lang="en-US" altLang="en-US" sz="2800">
                <a:solidFill>
                  <a:schemeClr val="accent2"/>
                </a:solidFill>
                <a:latin typeface="Adobe 黑体 Std R" pitchFamily="34" charset="-122"/>
                <a:ea typeface="Adobe 黑体 Std R" pitchFamily="34" charset="-122"/>
              </a:rPr>
              <a:t>Lulin.linda@gmail.com, llu@sdu.edu.cn</a:t>
            </a:r>
          </a:p>
          <a:p>
            <a:endParaRPr lang="en-US" altLang="en-US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134304A6-478E-4A86-9A69-52647A8120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35E0912A-89A8-4010-8486-25FD82B91CBD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2</a:t>
            </a:fld>
            <a:endParaRPr lang="es-ES" altLang="zh-CN" sz="100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6">
            <a:extLst>
              <a:ext uri="{FF2B5EF4-FFF2-40B4-BE49-F238E27FC236}">
                <a16:creationId xmlns:a16="http://schemas.microsoft.com/office/drawing/2014/main" id="{9F1FCC30-FE73-4820-B81C-244FDD5736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计算机图形学的传承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A4BD540-08F3-4164-AE03-D39B60662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8077200" cy="4724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年图灵奖授予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Edwin E.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Catmull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Patrick M. Hanrahan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Edwin E. </a:t>
            </a:r>
            <a:r>
              <a:rPr lang="en-US" altLang="zh-CN" sz="2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Catmull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毕业于 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Utah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，师从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Evan Sutherland</a:t>
            </a:r>
            <a:endParaRPr lang="zh-CN" altLang="en-US" sz="2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Hanrahan 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Catmull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研发了</a:t>
            </a:r>
            <a:r>
              <a:rPr lang="en-US" altLang="zh-CN" sz="2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RenderMan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（图形学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软件）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计算机图形学，对电影制作和计算机生成图像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(CGI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）等应用产生革命性影响</a:t>
            </a:r>
          </a:p>
        </p:txBody>
      </p:sp>
      <p:sp>
        <p:nvSpPr>
          <p:cNvPr id="23556" name="灯片编号占位符 2">
            <a:extLst>
              <a:ext uri="{FF2B5EF4-FFF2-40B4-BE49-F238E27FC236}">
                <a16:creationId xmlns:a16="http://schemas.microsoft.com/office/drawing/2014/main" id="{16976A61-811E-4248-9A05-8DAE858AD7D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C908D775-09C9-40B1-83E6-31171C126131}" type="slidenum">
              <a:rPr lang="es-ES" altLang="zh-CN" sz="1000" smtClean="0">
                <a:latin typeface="Arial" panose="020B0604020202020204" pitchFamily="34" charset="0"/>
              </a:rPr>
              <a:pPr lvl="1"/>
              <a:t>20</a:t>
            </a:fld>
            <a:endParaRPr lang="es-ES" altLang="zh-CN" sz="1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EF18DF41-22F7-40E4-A05D-82CCE59E6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ACM A.M. TURING AWARD</a:t>
            </a:r>
            <a:br>
              <a:rPr lang="en-US" altLang="zh-CN"/>
            </a:br>
            <a:r>
              <a:rPr lang="en-US" altLang="zh-CN"/>
              <a:t>2019</a:t>
            </a:r>
            <a:endParaRPr lang="zh-CN" altLang="en-US"/>
          </a:p>
        </p:txBody>
      </p:sp>
      <p:sp>
        <p:nvSpPr>
          <p:cNvPr id="24579" name="灯片编号占位符 2">
            <a:extLst>
              <a:ext uri="{FF2B5EF4-FFF2-40B4-BE49-F238E27FC236}">
                <a16:creationId xmlns:a16="http://schemas.microsoft.com/office/drawing/2014/main" id="{DF7AB29F-F41A-48B0-84A9-28ABA5CEEA9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49A5CFCC-B05F-4CAF-8022-EF87FDCCD816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21</a:t>
            </a:fld>
            <a:endParaRPr lang="es-ES" altLang="zh-CN" sz="1000"/>
          </a:p>
        </p:txBody>
      </p:sp>
      <p:pic>
        <p:nvPicPr>
          <p:cNvPr id="24580" name="图片 3">
            <a:extLst>
              <a:ext uri="{FF2B5EF4-FFF2-40B4-BE49-F238E27FC236}">
                <a16:creationId xmlns:a16="http://schemas.microsoft.com/office/drawing/2014/main" id="{CC1CA18A-8441-42B6-8282-6A6B504B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447800"/>
            <a:ext cx="9082088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图片 4">
            <a:extLst>
              <a:ext uri="{FF2B5EF4-FFF2-40B4-BE49-F238E27FC236}">
                <a16:creationId xmlns:a16="http://schemas.microsoft.com/office/drawing/2014/main" id="{072D5839-82B2-4509-A88E-EDB728C0D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4663"/>
            <a:ext cx="9144000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2">
            <a:extLst>
              <a:ext uri="{FF2B5EF4-FFF2-40B4-BE49-F238E27FC236}">
                <a16:creationId xmlns:a16="http://schemas.microsoft.com/office/drawing/2014/main" id="{31CE2CF2-AE9F-4CD9-824B-D486348269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</a:defRPr>
            </a:lvl9pPr>
          </a:lstStyle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07FC76A-DC1E-448D-96D4-6165754F564C}" type="slidenum">
              <a:rPr lang="es-ES" altLang="zh-CN" sz="1000">
                <a:latin typeface="Arial" panose="020B0604020202020204" pitchFamily="34" charset="0"/>
              </a:rPr>
              <a:pPr lvl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lang="es-ES" altLang="zh-CN" sz="1000">
              <a:latin typeface="Arial" panose="020B0604020202020204" pitchFamily="34" charset="0"/>
            </a:endParaRPr>
          </a:p>
        </p:txBody>
      </p:sp>
      <p:sp>
        <p:nvSpPr>
          <p:cNvPr id="18436" name="矩形 4">
            <a:extLst>
              <a:ext uri="{FF2B5EF4-FFF2-40B4-BE49-F238E27FC236}">
                <a16:creationId xmlns:a16="http://schemas.microsoft.com/office/drawing/2014/main" id="{916FB6B8-64AE-41ED-AF89-0F0CA9CB7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81000"/>
            <a:ext cx="7432675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dirty="0"/>
              <a:t>Edwin </a:t>
            </a:r>
            <a:r>
              <a:rPr lang="en-US" altLang="zh-CN" dirty="0" err="1"/>
              <a:t>Catmull</a:t>
            </a:r>
            <a:r>
              <a:rPr lang="en-US" altLang="zh-CN" dirty="0"/>
              <a:t> – </a:t>
            </a:r>
          </a:p>
          <a:p>
            <a:pPr>
              <a:defRPr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Known for </a:t>
            </a:r>
            <a:r>
              <a:rPr lang="en-US" altLang="zh-CN" i="1" dirty="0"/>
              <a:t>Texture mapping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i="1" dirty="0" err="1"/>
              <a:t>Catmull</a:t>
            </a:r>
            <a:r>
              <a:rPr lang="en-US" altLang="zh-CN" i="1" dirty="0"/>
              <a:t>–Rom spline</a:t>
            </a:r>
            <a:r>
              <a:rPr lang="en-US" altLang="zh-CN" dirty="0"/>
              <a:t>, </a:t>
            </a:r>
            <a:r>
              <a:rPr lang="en-US" altLang="zh-CN" i="1" dirty="0" err="1"/>
              <a:t>Catmull</a:t>
            </a:r>
            <a:r>
              <a:rPr lang="en-US" altLang="zh-CN" i="1" dirty="0"/>
              <a:t>–Clark subdivision surface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co-founder of Pixar, President of Walt Disney Animation Studios</a:t>
            </a:r>
            <a:endParaRPr lang="zh-CN" altLang="en-US" dirty="0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4A1EA98F-0EBA-4F4F-92E8-B44507D08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505200"/>
            <a:ext cx="743267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dirty="0"/>
              <a:t>Pat Hanrahan – </a:t>
            </a:r>
          </a:p>
          <a:p>
            <a:pPr>
              <a:defRPr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Known for simulating subsurface scattering of light in translucent materials, etc.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founding employee at Pixar, co-founder of Tableau Software</a:t>
            </a: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4233F445-1212-4F84-8CDA-A18B503579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315200" cy="1066800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计算机图形学</a:t>
            </a:r>
            <a:r>
              <a:rPr lang="en-US" altLang="zh-CN"/>
              <a:t>》</a:t>
            </a:r>
            <a:r>
              <a:rPr lang="zh-CN" altLang="en-US"/>
              <a:t>课程的重要性</a:t>
            </a:r>
          </a:p>
        </p:txBody>
      </p:sp>
      <p:sp>
        <p:nvSpPr>
          <p:cNvPr id="26627" name="内容占位符 3">
            <a:extLst>
              <a:ext uri="{FF2B5EF4-FFF2-40B4-BE49-F238E27FC236}">
                <a16:creationId xmlns:a16="http://schemas.microsoft.com/office/drawing/2014/main" id="{0FF3884B-15D2-4B2E-8B9C-34101AD00C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878763" cy="4724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计算机图形学改变了计算机的形态，使得计算机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智能终端成为人类最亲密的伙伴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rPr>
              <a:t>延拓了人类的感知能力、增强人类的信息处理能力。智能手机、</a:t>
            </a:r>
            <a:r>
              <a:rPr lang="en-US" altLang="zh-CN" sz="2300" b="1"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300" b="1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3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rPr>
              <a:t>图形学</a:t>
            </a:r>
            <a:r>
              <a:rPr lang="en-US" altLang="zh-CN" sz="2300" b="1">
                <a:latin typeface="微软雅黑" panose="020B0503020204020204" pitchFamily="34" charset="-122"/>
                <a:ea typeface="微软雅黑" panose="020B0503020204020204" pitchFamily="34" charset="-122"/>
              </a:rPr>
              <a:t>&amp;CAD</a:t>
            </a:r>
            <a:r>
              <a: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rPr>
              <a:t>，互为基础、互为应用；图形学是计算机科学与工程应用之间的桥梁。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300">
                <a:latin typeface="微软雅黑" panose="020B0503020204020204" pitchFamily="34" charset="-122"/>
                <a:ea typeface="微软雅黑" panose="020B0503020204020204" pitchFamily="34" charset="-122"/>
              </a:rPr>
              <a:t>信息技术的发展，未来扮演重要角色的虚拟现实、工业设计软件、数字孪生、智慧城市、元宇宙等，都基于图形学。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5A8A43-DC26-462D-8368-271C1E7EAB75}"/>
              </a:ext>
            </a:extLst>
          </p:cNvPr>
          <p:cNvSpPr/>
          <p:nvPr/>
        </p:nvSpPr>
        <p:spPr>
          <a:xfrm>
            <a:off x="808038" y="5638800"/>
            <a:ext cx="7878762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图形的表示、生成、处理和显示，是信息技术的重要基础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8460AD0E-6C0B-468A-969F-538D269F3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List of Pixar films</a:t>
            </a:r>
            <a:endParaRPr lang="zh-CN" altLang="en-US"/>
          </a:p>
        </p:txBody>
      </p:sp>
      <p:sp>
        <p:nvSpPr>
          <p:cNvPr id="27651" name="灯片编号占位符 2">
            <a:extLst>
              <a:ext uri="{FF2B5EF4-FFF2-40B4-BE49-F238E27FC236}">
                <a16:creationId xmlns:a16="http://schemas.microsoft.com/office/drawing/2014/main" id="{183BA158-99DC-4EF0-9459-11DD2D7542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F6B6BBAE-6BB1-4A53-A0D0-0AA0D877459F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24</a:t>
            </a:fld>
            <a:endParaRPr lang="es-ES" altLang="zh-CN" sz="1000"/>
          </a:p>
        </p:txBody>
      </p:sp>
      <p:pic>
        <p:nvPicPr>
          <p:cNvPr id="27652" name="图片 3">
            <a:extLst>
              <a:ext uri="{FF2B5EF4-FFF2-40B4-BE49-F238E27FC236}">
                <a16:creationId xmlns:a16="http://schemas.microsoft.com/office/drawing/2014/main" id="{284479C8-05D3-43CE-BBA5-7983B3B4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4850"/>
            <a:ext cx="9144000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 descr="Pixar logo">
            <a:extLst>
              <a:ext uri="{FF2B5EF4-FFF2-40B4-BE49-F238E27FC236}">
                <a16:creationId xmlns:a16="http://schemas.microsoft.com/office/drawing/2014/main" id="{A7E96CFB-1C26-4926-A83B-658D8142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15888"/>
            <a:ext cx="31432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61EDD9F3-261C-4C0E-B8C0-ADB507128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List of Pixar films</a:t>
            </a:r>
            <a:endParaRPr lang="zh-CN" altLang="en-US"/>
          </a:p>
        </p:txBody>
      </p:sp>
      <p:sp>
        <p:nvSpPr>
          <p:cNvPr id="28675" name="灯片编号占位符 2">
            <a:extLst>
              <a:ext uri="{FF2B5EF4-FFF2-40B4-BE49-F238E27FC236}">
                <a16:creationId xmlns:a16="http://schemas.microsoft.com/office/drawing/2014/main" id="{D6715856-50FD-446A-BD53-25E0D9D483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077200" y="5949950"/>
            <a:ext cx="3810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BBA9D3DE-9A2C-471E-B7EA-18E61E7FDBAC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25</a:t>
            </a:fld>
            <a:endParaRPr lang="es-ES" altLang="zh-CN" sz="1000"/>
          </a:p>
        </p:txBody>
      </p:sp>
      <p:pic>
        <p:nvPicPr>
          <p:cNvPr id="28676" name="图片 3">
            <a:extLst>
              <a:ext uri="{FF2B5EF4-FFF2-40B4-BE49-F238E27FC236}">
                <a16:creationId xmlns:a16="http://schemas.microsoft.com/office/drawing/2014/main" id="{D5D244FA-8066-45CB-9610-5A812225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4">
            <a:extLst>
              <a:ext uri="{FF2B5EF4-FFF2-40B4-BE49-F238E27FC236}">
                <a16:creationId xmlns:a16="http://schemas.microsoft.com/office/drawing/2014/main" id="{C73C30A7-3478-43A7-B9BA-04AFB901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974850"/>
            <a:ext cx="914400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 descr="Pixar logo">
            <a:extLst>
              <a:ext uri="{FF2B5EF4-FFF2-40B4-BE49-F238E27FC236}">
                <a16:creationId xmlns:a16="http://schemas.microsoft.com/office/drawing/2014/main" id="{10145240-F262-4DAB-B746-A1C5A42D3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15888"/>
            <a:ext cx="31432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1">
            <a:extLst>
              <a:ext uri="{FF2B5EF4-FFF2-40B4-BE49-F238E27FC236}">
                <a16:creationId xmlns:a16="http://schemas.microsoft.com/office/drawing/2014/main" id="{FABF723C-DF02-476F-A5EB-23B46B4D1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793875"/>
            <a:ext cx="9144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4FAA1BAF-00C4-4C72-AA72-BACBBAD20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248400" cy="1066800"/>
          </a:xfrm>
        </p:spPr>
        <p:txBody>
          <a:bodyPr/>
          <a:lstStyle/>
          <a:p>
            <a:r>
              <a:rPr lang="en-US" altLang="zh-CN"/>
              <a:t>List of Walt Disney Animation Studios Films</a:t>
            </a:r>
            <a:endParaRPr lang="zh-CN" altLang="en-US"/>
          </a:p>
        </p:txBody>
      </p:sp>
      <p:sp>
        <p:nvSpPr>
          <p:cNvPr id="29699" name="灯片编号占位符 2">
            <a:extLst>
              <a:ext uri="{FF2B5EF4-FFF2-40B4-BE49-F238E27FC236}">
                <a16:creationId xmlns:a16="http://schemas.microsoft.com/office/drawing/2014/main" id="{03278ADA-6C04-4A6F-8A35-64E2FD03ED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47A67F4B-D5CA-45D7-A72D-D2C540DF0680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26</a:t>
            </a:fld>
            <a:endParaRPr lang="es-ES" altLang="zh-CN" sz="1000"/>
          </a:p>
        </p:txBody>
      </p:sp>
      <p:pic>
        <p:nvPicPr>
          <p:cNvPr id="29700" name="图片 3">
            <a:extLst>
              <a:ext uri="{FF2B5EF4-FFF2-40B4-BE49-F238E27FC236}">
                <a16:creationId xmlns:a16="http://schemas.microsoft.com/office/drawing/2014/main" id="{B4BD885C-DE3D-48AE-9DA7-3EA2A7BFA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5972175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4">
            <a:extLst>
              <a:ext uri="{FF2B5EF4-FFF2-40B4-BE49-F238E27FC236}">
                <a16:creationId xmlns:a16="http://schemas.microsoft.com/office/drawing/2014/main" id="{C4C964D2-67A2-46BD-8532-ECB5C664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1981200"/>
            <a:ext cx="5972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2" descr="Walt Disney Animation Studios logo">
            <a:extLst>
              <a:ext uri="{FF2B5EF4-FFF2-40B4-BE49-F238E27FC236}">
                <a16:creationId xmlns:a16="http://schemas.microsoft.com/office/drawing/2014/main" id="{C1446288-D78B-4B68-A3CE-357B8319C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15888"/>
            <a:ext cx="18065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图片 1">
            <a:extLst>
              <a:ext uri="{FF2B5EF4-FFF2-40B4-BE49-F238E27FC236}">
                <a16:creationId xmlns:a16="http://schemas.microsoft.com/office/drawing/2014/main" id="{35033E21-346A-4553-9F25-7816C903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5776913"/>
            <a:ext cx="5351462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object 3">
            <a:extLst>
              <a:ext uri="{FF2B5EF4-FFF2-40B4-BE49-F238E27FC236}">
                <a16:creationId xmlns:a16="http://schemas.microsoft.com/office/drawing/2014/main" id="{9DAE92C0-E257-4E0C-8629-67E2E5645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950200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B2A42A9F-344F-46BC-BCC4-189E2B1D1E56}"/>
              </a:ext>
            </a:extLst>
          </p:cNvPr>
          <p:cNvSpPr txBox="1"/>
          <p:nvPr/>
        </p:nvSpPr>
        <p:spPr>
          <a:xfrm>
            <a:off x="3746500" y="3294063"/>
            <a:ext cx="1522413" cy="269875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14" dirty="0">
                <a:solidFill>
                  <a:schemeClr val="bg1"/>
                </a:solidFill>
                <a:latin typeface="Trebuchet MS"/>
                <a:cs typeface="Trebuchet MS"/>
              </a:rPr>
              <a:t>Zootopia</a:t>
            </a:r>
            <a:r>
              <a:rPr sz="1687" spc="-77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687" spc="-28" dirty="0">
                <a:solidFill>
                  <a:schemeClr val="bg1"/>
                </a:solidFill>
                <a:latin typeface="Trebuchet MS"/>
                <a:cs typeface="Trebuchet MS"/>
              </a:rPr>
              <a:t>(2016)</a:t>
            </a:r>
            <a:endParaRPr sz="1687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30724" name="object 3">
            <a:extLst>
              <a:ext uri="{FF2B5EF4-FFF2-40B4-BE49-F238E27FC236}">
                <a16:creationId xmlns:a16="http://schemas.microsoft.com/office/drawing/2014/main" id="{E5EC5F3F-A60F-42EA-8AD9-ECB5D731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59200"/>
            <a:ext cx="7950200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47F7A316-5494-41EE-BE07-501BF420C2A7}"/>
              </a:ext>
            </a:extLst>
          </p:cNvPr>
          <p:cNvSpPr txBox="1"/>
          <p:nvPr/>
        </p:nvSpPr>
        <p:spPr>
          <a:xfrm>
            <a:off x="3824288" y="6462713"/>
            <a:ext cx="1495425" cy="268287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4" dirty="0">
                <a:solidFill>
                  <a:schemeClr val="bg1"/>
                </a:solidFill>
                <a:latin typeface="Trebuchet MS"/>
                <a:cs typeface="Trebuchet MS"/>
              </a:rPr>
              <a:t>Frozen</a:t>
            </a:r>
            <a:r>
              <a:rPr sz="1687" spc="-63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687" spc="53" dirty="0">
                <a:solidFill>
                  <a:schemeClr val="bg1"/>
                </a:solidFill>
                <a:latin typeface="Trebuchet MS"/>
                <a:cs typeface="Trebuchet MS"/>
              </a:rPr>
              <a:t>2</a:t>
            </a:r>
            <a:r>
              <a:rPr sz="1687" spc="-63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687" spc="-28" dirty="0">
                <a:solidFill>
                  <a:schemeClr val="bg1"/>
                </a:solidFill>
                <a:latin typeface="Trebuchet MS"/>
                <a:cs typeface="Trebuchet MS"/>
              </a:rPr>
              <a:t>(2019)</a:t>
            </a:r>
            <a:endParaRPr sz="1687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C4464BBF-37EA-4F06-845F-5227DB60B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优秀国产动画电影</a:t>
            </a:r>
          </a:p>
        </p:txBody>
      </p:sp>
      <p:sp>
        <p:nvSpPr>
          <p:cNvPr id="31747" name="灯片编号占位符 2">
            <a:extLst>
              <a:ext uri="{FF2B5EF4-FFF2-40B4-BE49-F238E27FC236}">
                <a16:creationId xmlns:a16="http://schemas.microsoft.com/office/drawing/2014/main" id="{30A214A1-4FF8-4F8B-900A-BAC0669BC7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CB2A697E-88C1-4B35-A815-426A3A8CBB3A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28</a:t>
            </a:fld>
            <a:endParaRPr lang="es-ES" altLang="zh-CN" sz="1000"/>
          </a:p>
        </p:txBody>
      </p:sp>
      <p:pic>
        <p:nvPicPr>
          <p:cNvPr id="31748" name="Picture 2" descr="https://picb.zhimg.com/80/v2-02824536555d00473821eb924c4672ae_720w.jpg">
            <a:extLst>
              <a:ext uri="{FF2B5EF4-FFF2-40B4-BE49-F238E27FC236}">
                <a16:creationId xmlns:a16="http://schemas.microsoft.com/office/drawing/2014/main" id="{87308B33-615C-4947-8725-FD932741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2735263"/>
            <a:ext cx="205898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" descr="https://picb.zhimg.com/80/v2-fdcf97042cc478314ff6147b91182766_720w.jpg">
            <a:extLst>
              <a:ext uri="{FF2B5EF4-FFF2-40B4-BE49-F238E27FC236}">
                <a16:creationId xmlns:a16="http://schemas.microsoft.com/office/drawing/2014/main" id="{916D4EAF-0786-4126-8819-69D5C89E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735263"/>
            <a:ext cx="17430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 descr="https://pic3.zhimg.com/80/v2-b287cc1d96d9efa5bde0bd9f6d806f3d_720w.jpg">
            <a:extLst>
              <a:ext uri="{FF2B5EF4-FFF2-40B4-BE49-F238E27FC236}">
                <a16:creationId xmlns:a16="http://schemas.microsoft.com/office/drawing/2014/main" id="{F1006F61-2DA1-42D1-B506-6CA05F7F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735263"/>
            <a:ext cx="16478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8" descr="https://pic2.zhimg.com/80/v2-ab3078513a63dfd9c70a364fa2e4528c_720w.jpg">
            <a:extLst>
              <a:ext uri="{FF2B5EF4-FFF2-40B4-BE49-F238E27FC236}">
                <a16:creationId xmlns:a16="http://schemas.microsoft.com/office/drawing/2014/main" id="{1761D1D8-18D4-4D0B-99FB-FACF12605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2735263"/>
            <a:ext cx="205581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2">
            <a:extLst>
              <a:ext uri="{FF2B5EF4-FFF2-40B4-BE49-F238E27FC236}">
                <a16:creationId xmlns:a16="http://schemas.microsoft.com/office/drawing/2014/main" id="{646F9936-67AD-445B-8659-37836FFDA9B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401AAC5A-71B7-40F1-8AF3-8B0AF23CA0A8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29</a:t>
            </a:fld>
            <a:endParaRPr lang="es-ES" altLang="zh-CN" sz="1000"/>
          </a:p>
        </p:txBody>
      </p:sp>
      <p:pic>
        <p:nvPicPr>
          <p:cNvPr id="32771" name="图片 4">
            <a:extLst>
              <a:ext uri="{FF2B5EF4-FFF2-40B4-BE49-F238E27FC236}">
                <a16:creationId xmlns:a16="http://schemas.microsoft.com/office/drawing/2014/main" id="{8CB3B263-F57A-4906-B340-2CEE8AA6E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743200"/>
            <a:ext cx="3614737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图片 6">
            <a:extLst>
              <a:ext uri="{FF2B5EF4-FFF2-40B4-BE49-F238E27FC236}">
                <a16:creationId xmlns:a16="http://schemas.microsoft.com/office/drawing/2014/main" id="{2D714EFD-490F-442C-AF54-B368BED6F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824413"/>
            <a:ext cx="3614737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图片 10">
            <a:extLst>
              <a:ext uri="{FF2B5EF4-FFF2-40B4-BE49-F238E27FC236}">
                <a16:creationId xmlns:a16="http://schemas.microsoft.com/office/drawing/2014/main" id="{D66BC072-5DA2-4714-AFB1-F6F8CE245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4614863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图片 12">
            <a:extLst>
              <a:ext uri="{FF2B5EF4-FFF2-40B4-BE49-F238E27FC236}">
                <a16:creationId xmlns:a16="http://schemas.microsoft.com/office/drawing/2014/main" id="{5A45197D-4333-4FF0-B0BD-EDBBB118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13" y="2544763"/>
            <a:ext cx="4346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图片 14">
            <a:extLst>
              <a:ext uri="{FF2B5EF4-FFF2-40B4-BE49-F238E27FC236}">
                <a16:creationId xmlns:a16="http://schemas.microsoft.com/office/drawing/2014/main" id="{2CDAB432-FAFB-40F0-A8D4-5BE4334E0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0"/>
            <a:ext cx="461327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B7C2717E-A07D-41CB-B313-5C1B74410F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教材</a:t>
            </a:r>
            <a:endParaRPr lang="en-US" altLang="zh-CN"/>
          </a:p>
        </p:txBody>
      </p:sp>
      <p:pic>
        <p:nvPicPr>
          <p:cNvPr id="8195" name="Picture 6" descr="https://gss0.bdstatic.com/94o3dSag_xI4khGkpoWK1HF6hhy/baike/w%3D268%3Bg%3D0/sign=2454a71cd01b0ef46ce89f58e5ff36e7/37d3d539b6003af3ba113352372ac65c1038b65d.jpg">
            <a:extLst>
              <a:ext uri="{FF2B5EF4-FFF2-40B4-BE49-F238E27FC236}">
                <a16:creationId xmlns:a16="http://schemas.microsoft.com/office/drawing/2014/main" id="{549353BE-7581-4FA4-B867-3FCCFD5C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1660525"/>
            <a:ext cx="25527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7">
            <a:extLst>
              <a:ext uri="{FF2B5EF4-FFF2-40B4-BE49-F238E27FC236}">
                <a16:creationId xmlns:a16="http://schemas.microsoft.com/office/drawing/2014/main" id="{3AFDF5F7-8E36-4656-9B29-E31A4B010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95450"/>
            <a:ext cx="5326063" cy="137477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25392" bIns="0" anchor="ctr">
            <a:spAutoFit/>
          </a:bodyPr>
          <a:lstStyle/>
          <a:p>
            <a:pPr marL="0" indent="0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Arial" panose="020B0604020202020204" pitchFamily="34" charset="0"/>
              </a:rPr>
              <a:t>《计算机图形学基础教程（第2版）》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Arial" panose="020B0604020202020204" pitchFamily="34" charset="0"/>
              </a:rPr>
              <a:t> </a:t>
            </a:r>
            <a:r>
              <a:rPr lang="zh-CN" altLang="en-US" sz="240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Arial" panose="020B0604020202020204" pitchFamily="34" charset="0"/>
              </a:rPr>
              <a:t>（</a:t>
            </a:r>
            <a:r>
              <a:rPr lang="en-US" altLang="en-US" sz="240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Arial" panose="020B0604020202020204" pitchFamily="34" charset="0"/>
              </a:rPr>
              <a:t>孙家广、胡事民</a:t>
            </a:r>
            <a:r>
              <a:rPr lang="zh-CN" altLang="en-US" sz="240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Arial" panose="020B0604020202020204" pitchFamily="34" charset="0"/>
              </a:rPr>
              <a:t>），</a:t>
            </a:r>
            <a:r>
              <a:rPr lang="en-US" altLang="en-US" sz="2400">
                <a:solidFill>
                  <a:srgbClr val="333333"/>
                </a:solidFill>
                <a:latin typeface="Adobe 黑体 Std R" pitchFamily="34" charset="-122"/>
                <a:ea typeface="Adobe 黑体 Std R" pitchFamily="34" charset="-122"/>
                <a:cs typeface="Arial" panose="020B0604020202020204" pitchFamily="34" charset="0"/>
              </a:rPr>
              <a:t>清华大学出版社</a:t>
            </a:r>
            <a:endParaRPr lang="en-US" altLang="en-US" sz="2400">
              <a:latin typeface="Adobe 黑体 Std R" pitchFamily="34" charset="-122"/>
              <a:ea typeface="Adobe 黑体 Std R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6B671D48-AB6C-48C4-8BDC-A3F5AEAE2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862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 baseline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zh-CN" altLang="en-US" sz="2800" kern="0" dirty="0"/>
              <a:t>可参考的在线课</a:t>
            </a:r>
            <a:endParaRPr lang="en-US" altLang="en-US" sz="2800" kern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F37AEEF3-2DF3-4569-A6FB-EC1CFD79375E}"/>
              </a:ext>
            </a:extLst>
          </p:cNvPr>
          <p:cNvSpPr txBox="1">
            <a:spLocks/>
          </p:cNvSpPr>
          <p:nvPr/>
        </p:nvSpPr>
        <p:spPr bwMode="auto">
          <a:xfrm>
            <a:off x="685800" y="4702175"/>
            <a:ext cx="8077200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190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1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571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­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952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0" kern="0" dirty="0">
                <a:solidFill>
                  <a:srgbClr val="212529"/>
                </a:solidFill>
                <a:ea typeface="黑体" panose="02010609060101010101" pitchFamily="49" charset="-122"/>
              </a:rPr>
              <a:t>主讲人：闫令琪</a:t>
            </a:r>
            <a:r>
              <a:rPr lang="en-US" altLang="zh-CN" sz="2800" kern="0" dirty="0">
                <a:solidFill>
                  <a:srgbClr val="212529"/>
                </a:solidFill>
                <a:ea typeface="黑体" panose="02010609060101010101" pitchFamily="49" charset="-122"/>
              </a:rPr>
              <a:t>@UCSB</a:t>
            </a:r>
            <a:endParaRPr lang="en-US" sz="2800" kern="0" dirty="0">
              <a:solidFill>
                <a:srgbClr val="212529"/>
              </a:solidFill>
              <a:ea typeface="黑体" panose="02010609060101010101" pitchFamily="49" charset="-122"/>
              <a:hlinkClick r:id="rId3"/>
            </a:endParaRPr>
          </a:p>
          <a:p>
            <a:pPr>
              <a:defRPr/>
            </a:pPr>
            <a:r>
              <a:rPr lang="zh-CN" altLang="en-US" sz="2800" kern="0" dirty="0">
                <a:solidFill>
                  <a:schemeClr val="accent4"/>
                </a:solidFill>
                <a:ea typeface="黑体" panose="02010609060101010101" pitchFamily="49" charset="-122"/>
              </a:rPr>
              <a:t>课件：</a:t>
            </a:r>
            <a:r>
              <a:rPr lang="en-US" sz="2400" kern="0" dirty="0">
                <a:solidFill>
                  <a:schemeClr val="accent4"/>
                </a:solidFill>
                <a:ea typeface="黑体" panose="02010609060101010101" pitchFamily="49" charset="-122"/>
                <a:hlinkClick r:id="rId3"/>
              </a:rPr>
              <a:t>https://sites.cs.ucsb.edu/~lingqi/teaching/games101.html</a:t>
            </a:r>
            <a:endParaRPr lang="en-US" sz="2400" kern="0" dirty="0">
              <a:solidFill>
                <a:schemeClr val="accent4"/>
              </a:solidFill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800" kern="0" dirty="0">
                <a:solidFill>
                  <a:schemeClr val="accent4"/>
                </a:solidFill>
                <a:ea typeface="黑体" panose="02010609060101010101" pitchFamily="49" charset="-122"/>
              </a:rPr>
              <a:t>课程录像：</a:t>
            </a:r>
            <a:r>
              <a:rPr lang="en-US" altLang="zh-CN" sz="2400" kern="0" dirty="0">
                <a:solidFill>
                  <a:schemeClr val="accent4"/>
                </a:solidFill>
                <a:ea typeface="黑体" panose="02010609060101010101" pitchFamily="49" charset="-122"/>
                <a:hlinkClick r:id="rId4"/>
              </a:rPr>
              <a:t>https://www.bilibili.com/video/av90798049</a:t>
            </a:r>
            <a:endParaRPr lang="en-US" kern="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2">
            <a:extLst>
              <a:ext uri="{FF2B5EF4-FFF2-40B4-BE49-F238E27FC236}">
                <a16:creationId xmlns:a16="http://schemas.microsoft.com/office/drawing/2014/main" id="{AD7A33E4-007F-4FB5-A1CA-DB3CA5CC30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3E28315D-6C84-4974-AC64-53FF47DFCF4F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30</a:t>
            </a:fld>
            <a:endParaRPr lang="es-ES" altLang="zh-CN" sz="1000"/>
          </a:p>
        </p:txBody>
      </p:sp>
      <p:pic>
        <p:nvPicPr>
          <p:cNvPr id="33795" name="图片 8">
            <a:extLst>
              <a:ext uri="{FF2B5EF4-FFF2-40B4-BE49-F238E27FC236}">
                <a16:creationId xmlns:a16="http://schemas.microsoft.com/office/drawing/2014/main" id="{8AE59D8B-3B48-48B4-BADE-D90D53D24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398463"/>
            <a:ext cx="3849688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图片 18">
            <a:extLst>
              <a:ext uri="{FF2B5EF4-FFF2-40B4-BE49-F238E27FC236}">
                <a16:creationId xmlns:a16="http://schemas.microsoft.com/office/drawing/2014/main" id="{7249A09B-58B1-4CB5-917C-38BD6ED2D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0"/>
            <a:ext cx="34004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图片 24">
            <a:extLst>
              <a:ext uri="{FF2B5EF4-FFF2-40B4-BE49-F238E27FC236}">
                <a16:creationId xmlns:a16="http://schemas.microsoft.com/office/drawing/2014/main" id="{B3D44369-EF08-4F0E-8BFA-1A305E61F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4791075"/>
            <a:ext cx="282575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图片 26">
            <a:extLst>
              <a:ext uri="{FF2B5EF4-FFF2-40B4-BE49-F238E27FC236}">
                <a16:creationId xmlns:a16="http://schemas.microsoft.com/office/drawing/2014/main" id="{D11A5516-D4A8-46BB-AF34-07BDEDF6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/>
          <a:stretch>
            <a:fillRect/>
          </a:stretch>
        </p:blipFill>
        <p:spPr bwMode="auto">
          <a:xfrm>
            <a:off x="3005138" y="4791075"/>
            <a:ext cx="2944812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图片 15">
            <a:extLst>
              <a:ext uri="{FF2B5EF4-FFF2-40B4-BE49-F238E27FC236}">
                <a16:creationId xmlns:a16="http://schemas.microsoft.com/office/drawing/2014/main" id="{C3E85862-F941-45CF-9038-BF2B49239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4791075"/>
            <a:ext cx="301942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1">
            <a:extLst>
              <a:ext uri="{FF2B5EF4-FFF2-40B4-BE49-F238E27FC236}">
                <a16:creationId xmlns:a16="http://schemas.microsoft.com/office/drawing/2014/main" id="{86E8508A-D313-424A-8213-3A1D035C66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66F9D9C6-FE85-42CB-A639-7E655A419585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31</a:t>
            </a:fld>
            <a:endParaRPr lang="es-ES" altLang="zh-CN" sz="1000"/>
          </a:p>
        </p:txBody>
      </p:sp>
      <p:pic>
        <p:nvPicPr>
          <p:cNvPr id="34819" name="图片 2">
            <a:extLst>
              <a:ext uri="{FF2B5EF4-FFF2-40B4-BE49-F238E27FC236}">
                <a16:creationId xmlns:a16="http://schemas.microsoft.com/office/drawing/2014/main" id="{5C22BA4F-6368-47BC-A32F-03B3948B0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图片 4">
            <a:extLst>
              <a:ext uri="{FF2B5EF4-FFF2-40B4-BE49-F238E27FC236}">
                <a16:creationId xmlns:a16="http://schemas.microsoft.com/office/drawing/2014/main" id="{941D17ED-B4FC-4181-8C82-C78028E9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3760788"/>
            <a:ext cx="5089525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2">
            <a:extLst>
              <a:ext uri="{FF2B5EF4-FFF2-40B4-BE49-F238E27FC236}">
                <a16:creationId xmlns:a16="http://schemas.microsoft.com/office/drawing/2014/main" id="{4BD67D63-12D6-4FC7-8F3E-A5E2103138C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8E84FF6C-2090-47AF-A1DE-936C39741B6D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32</a:t>
            </a:fld>
            <a:endParaRPr lang="es-ES" altLang="zh-CN" sz="1000"/>
          </a:p>
        </p:txBody>
      </p:sp>
      <p:pic>
        <p:nvPicPr>
          <p:cNvPr id="35843" name="图片 28">
            <a:extLst>
              <a:ext uri="{FF2B5EF4-FFF2-40B4-BE49-F238E27FC236}">
                <a16:creationId xmlns:a16="http://schemas.microsoft.com/office/drawing/2014/main" id="{F96180D6-FC48-441B-9819-290FDEB0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066800"/>
            <a:ext cx="4092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30">
            <a:extLst>
              <a:ext uri="{FF2B5EF4-FFF2-40B4-BE49-F238E27FC236}">
                <a16:creationId xmlns:a16="http://schemas.microsoft.com/office/drawing/2014/main" id="{1646D47B-168B-4C6A-800F-924730E9E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5" y="1066800"/>
            <a:ext cx="419893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2">
            <a:extLst>
              <a:ext uri="{FF2B5EF4-FFF2-40B4-BE49-F238E27FC236}">
                <a16:creationId xmlns:a16="http://schemas.microsoft.com/office/drawing/2014/main" id="{E7A13DF8-C1A9-4FF4-902E-E1770D2CF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315200" cy="1066800"/>
          </a:xfrm>
        </p:spPr>
        <p:txBody>
          <a:bodyPr/>
          <a:lstStyle/>
          <a:p>
            <a:r>
              <a:rPr lang="en-US" altLang="zh-CN"/>
              <a:t>What is Computer Graphics?</a:t>
            </a:r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7640E3-1577-4254-8809-2A8C857C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-US" altLang="zh-CN" b="1" dirty="0"/>
              <a:t>Computer graphics </a:t>
            </a:r>
            <a:r>
              <a:rPr lang="en-US" altLang="zh-CN" dirty="0"/>
              <a:t>is a sub-field of computer science which studies methods for </a:t>
            </a:r>
            <a:r>
              <a:rPr lang="en-US" altLang="zh-CN" dirty="0">
                <a:solidFill>
                  <a:srgbClr val="FF0000"/>
                </a:solidFill>
              </a:rPr>
              <a:t>digitally synthesizing and manipulating visual content</a:t>
            </a:r>
            <a:r>
              <a:rPr lang="en-US" altLang="zh-CN" dirty="0"/>
              <a:t>. </a:t>
            </a:r>
          </a:p>
          <a:p>
            <a:pPr algn="just">
              <a:defRPr/>
            </a:pPr>
            <a:r>
              <a:rPr lang="en-US" altLang="zh-CN" dirty="0"/>
              <a:t>Although the term often refers to the study of three-dimensional computer graphics, it also encompasses </a:t>
            </a:r>
            <a:r>
              <a:rPr lang="en-US" altLang="zh-CN" i="1" dirty="0"/>
              <a:t>two-dimensional graphics</a:t>
            </a:r>
            <a:r>
              <a:rPr lang="en-US" altLang="zh-CN" dirty="0"/>
              <a:t> and </a:t>
            </a:r>
            <a:r>
              <a:rPr lang="en-US" altLang="zh-CN" i="1" dirty="0"/>
              <a:t>image processing</a:t>
            </a:r>
            <a:r>
              <a:rPr lang="en-US" altLang="zh-CN" dirty="0"/>
              <a:t>.</a:t>
            </a:r>
          </a:p>
          <a:p>
            <a:pPr marL="0" indent="0" algn="r">
              <a:buFontTx/>
              <a:buNone/>
              <a:defRPr/>
            </a:pPr>
            <a:r>
              <a:rPr lang="en-US" altLang="zh-CN" dirty="0"/>
              <a:t>--Wikipedia</a:t>
            </a:r>
            <a:endParaRPr lang="zh-CN" altLang="en-US" dirty="0"/>
          </a:p>
        </p:txBody>
      </p:sp>
      <p:sp>
        <p:nvSpPr>
          <p:cNvPr id="36868" name="灯片编号占位符 1">
            <a:extLst>
              <a:ext uri="{FF2B5EF4-FFF2-40B4-BE49-F238E27FC236}">
                <a16:creationId xmlns:a16="http://schemas.microsoft.com/office/drawing/2014/main" id="{4AC87FEB-F1B6-44C0-9308-809AC6B5A8A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A44FEAE9-993A-4893-A872-770BBC68176F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33</a:t>
            </a:fld>
            <a:endParaRPr lang="es-ES" altLang="zh-CN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3">
            <a:extLst>
              <a:ext uri="{FF2B5EF4-FFF2-40B4-BE49-F238E27FC236}">
                <a16:creationId xmlns:a16="http://schemas.microsoft.com/office/drawing/2014/main" id="{BA2BE5C0-C2E8-4281-B7B7-56DD8BD7A1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3000"/>
            <a:ext cx="7886700" cy="2852738"/>
          </a:xfrm>
        </p:spPr>
        <p:txBody>
          <a:bodyPr/>
          <a:lstStyle/>
          <a:p>
            <a:pPr eaLnBrk="1" hangingPunct="1"/>
            <a:r>
              <a:rPr lang="en-US" altLang="zh-CN"/>
              <a:t>More Applications on Computer Graphics?</a:t>
            </a:r>
            <a:endParaRPr lang="zh-CN" altLang="en-US"/>
          </a:p>
        </p:txBody>
      </p:sp>
      <p:sp>
        <p:nvSpPr>
          <p:cNvPr id="37891" name="文本占位符 4">
            <a:extLst>
              <a:ext uri="{FF2B5EF4-FFF2-40B4-BE49-F238E27FC236}">
                <a16:creationId xmlns:a16="http://schemas.microsoft.com/office/drawing/2014/main" id="{5429C57D-B56E-419F-B0A1-40E8C94ADE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4214813"/>
            <a:ext cx="7886700" cy="1500187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chemeClr val="tx1"/>
                </a:solidFill>
              </a:rPr>
              <a:t>Besides movies and animations.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73E1E1C-D58E-4DB7-9497-1ADBF50C7A69}"/>
              </a:ext>
            </a:extLst>
          </p:cNvPr>
          <p:cNvSpPr txBox="1"/>
          <p:nvPr/>
        </p:nvSpPr>
        <p:spPr>
          <a:xfrm>
            <a:off x="169863" y="6559550"/>
            <a:ext cx="8820150" cy="1666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1322"/>
              </a:lnSpc>
              <a:tabLst>
                <a:tab pos="4357086" algn="l"/>
                <a:tab pos="6911332" algn="l"/>
              </a:tabLst>
              <a:defRPr/>
            </a:pPr>
            <a:r>
              <a:rPr sz="1125" spc="88" dirty="0">
                <a:latin typeface="Trebuchet MS"/>
                <a:cs typeface="Trebuchet MS"/>
              </a:rPr>
              <a:t>GAMES101	</a:t>
            </a:r>
            <a:r>
              <a:rPr sz="1125" spc="-4" dirty="0">
                <a:latin typeface="Arial MT"/>
                <a:cs typeface="Arial MT"/>
              </a:rPr>
              <a:t>9	</a:t>
            </a:r>
            <a:r>
              <a:rPr sz="1125" spc="7" dirty="0">
                <a:latin typeface="Trebuchet MS"/>
                <a:cs typeface="Trebuchet MS"/>
              </a:rPr>
              <a:t>Lingqi</a:t>
            </a:r>
            <a:r>
              <a:rPr sz="1125" spc="-35" dirty="0">
                <a:latin typeface="Trebuchet MS"/>
                <a:cs typeface="Trebuchet MS"/>
              </a:rPr>
              <a:t> </a:t>
            </a:r>
            <a:r>
              <a:rPr sz="1125" spc="-25" dirty="0">
                <a:latin typeface="Trebuchet MS"/>
                <a:cs typeface="Trebuchet MS"/>
              </a:rPr>
              <a:t>Yan,</a:t>
            </a:r>
            <a:r>
              <a:rPr sz="1125" spc="-35" dirty="0">
                <a:latin typeface="Trebuchet MS"/>
                <a:cs typeface="Trebuchet MS"/>
              </a:rPr>
              <a:t> </a:t>
            </a:r>
            <a:r>
              <a:rPr sz="1125" spc="109" dirty="0">
                <a:latin typeface="Trebuchet MS"/>
                <a:cs typeface="Trebuchet MS"/>
              </a:rPr>
              <a:t>UC</a:t>
            </a:r>
            <a:r>
              <a:rPr sz="1125" spc="-32" dirty="0">
                <a:latin typeface="Trebuchet MS"/>
                <a:cs typeface="Trebuchet MS"/>
              </a:rPr>
              <a:t> </a:t>
            </a:r>
            <a:r>
              <a:rPr sz="1125" spc="25" dirty="0">
                <a:latin typeface="Trebuchet MS"/>
                <a:cs typeface="Trebuchet MS"/>
              </a:rPr>
              <a:t>Santa</a:t>
            </a:r>
            <a:r>
              <a:rPr sz="1125" spc="-35" dirty="0">
                <a:latin typeface="Trebuchet MS"/>
                <a:cs typeface="Trebuchet MS"/>
              </a:rPr>
              <a:t> </a:t>
            </a:r>
            <a:r>
              <a:rPr sz="1125" spc="11" dirty="0">
                <a:latin typeface="Trebuchet MS"/>
                <a:cs typeface="Trebuchet MS"/>
              </a:rPr>
              <a:t>Barbara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27D50D-7BB3-4649-B5CF-9F16640503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6963" y="630238"/>
            <a:ext cx="4418012" cy="579437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pc="70" dirty="0"/>
              <a:t>Video</a:t>
            </a:r>
            <a:r>
              <a:rPr spc="-46" dirty="0"/>
              <a:t> </a:t>
            </a:r>
            <a:r>
              <a:rPr spc="39" dirty="0"/>
              <a:t>Games</a:t>
            </a:r>
          </a:p>
        </p:txBody>
      </p:sp>
      <p:pic>
        <p:nvPicPr>
          <p:cNvPr id="38916" name="object 4">
            <a:extLst>
              <a:ext uri="{FF2B5EF4-FFF2-40B4-BE49-F238E27FC236}">
                <a16:creationId xmlns:a16="http://schemas.microsoft.com/office/drawing/2014/main" id="{5473559B-28ED-4D95-B890-25F63895D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000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1DD7EAFE-D961-4536-9E78-168F5893C437}"/>
              </a:ext>
            </a:extLst>
          </p:cNvPr>
          <p:cNvSpPr txBox="1"/>
          <p:nvPr/>
        </p:nvSpPr>
        <p:spPr>
          <a:xfrm>
            <a:off x="2098675" y="6510338"/>
            <a:ext cx="4940300" cy="268287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-7" dirty="0">
                <a:solidFill>
                  <a:srgbClr val="FFFFFF"/>
                </a:solidFill>
                <a:latin typeface="Trebuchet MS"/>
                <a:cs typeface="Trebuchet MS"/>
              </a:rPr>
              <a:t>Sekiro:</a:t>
            </a:r>
            <a:r>
              <a:rPr sz="1687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88" dirty="0">
                <a:solidFill>
                  <a:srgbClr val="FFFFFF"/>
                </a:solidFill>
                <a:latin typeface="Trebuchet MS"/>
                <a:cs typeface="Trebuchet MS"/>
              </a:rPr>
              <a:t>Shadows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11" dirty="0">
                <a:solidFill>
                  <a:srgbClr val="FFFFFF"/>
                </a:solidFill>
                <a:latin typeface="Trebuchet MS"/>
                <a:cs typeface="Trebuchet MS"/>
              </a:rPr>
              <a:t>Die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-35" dirty="0">
                <a:solidFill>
                  <a:srgbClr val="FFFFFF"/>
                </a:solidFill>
                <a:latin typeface="Trebuchet MS"/>
                <a:cs typeface="Trebuchet MS"/>
              </a:rPr>
              <a:t>twice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4" dirty="0">
                <a:solidFill>
                  <a:srgbClr val="FFFFFF"/>
                </a:solidFill>
                <a:latin typeface="Trebuchet MS"/>
                <a:cs typeface="Trebuchet MS"/>
              </a:rPr>
              <a:t>(2019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46" dirty="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-32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-46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687" spc="-67" dirty="0">
                <a:solidFill>
                  <a:srgbClr val="FFFFFF"/>
                </a:solidFill>
                <a:latin typeface="Trebuchet MS"/>
                <a:cs typeface="Trebuchet MS"/>
              </a:rPr>
              <a:t>Year)</a:t>
            </a:r>
            <a:endParaRPr sz="168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29EF616-1339-4490-9A5E-168E045E4EF2}"/>
              </a:ext>
            </a:extLst>
          </p:cNvPr>
          <p:cNvSpPr txBox="1"/>
          <p:nvPr/>
        </p:nvSpPr>
        <p:spPr>
          <a:xfrm>
            <a:off x="7072313" y="6546850"/>
            <a:ext cx="1925637" cy="182563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125" spc="7" dirty="0">
                <a:latin typeface="Trebuchet MS"/>
                <a:cs typeface="Trebuchet MS"/>
              </a:rPr>
              <a:t>Lingqi</a:t>
            </a:r>
            <a:r>
              <a:rPr sz="1125" spc="-39" dirty="0">
                <a:latin typeface="Trebuchet MS"/>
                <a:cs typeface="Trebuchet MS"/>
              </a:rPr>
              <a:t> </a:t>
            </a:r>
            <a:r>
              <a:rPr sz="1125" spc="-25" dirty="0">
                <a:latin typeface="Trebuchet MS"/>
                <a:cs typeface="Trebuchet MS"/>
              </a:rPr>
              <a:t>Yan,</a:t>
            </a:r>
            <a:r>
              <a:rPr sz="1125" spc="-35" dirty="0">
                <a:latin typeface="Trebuchet MS"/>
                <a:cs typeface="Trebuchet MS"/>
              </a:rPr>
              <a:t> </a:t>
            </a:r>
            <a:r>
              <a:rPr sz="1125" spc="109" dirty="0">
                <a:latin typeface="Trebuchet MS"/>
                <a:cs typeface="Trebuchet MS"/>
              </a:rPr>
              <a:t>UC</a:t>
            </a:r>
            <a:r>
              <a:rPr sz="1125" spc="-35" dirty="0">
                <a:latin typeface="Trebuchet MS"/>
                <a:cs typeface="Trebuchet MS"/>
              </a:rPr>
              <a:t> </a:t>
            </a:r>
            <a:r>
              <a:rPr sz="1125" spc="25" dirty="0">
                <a:latin typeface="Trebuchet MS"/>
                <a:cs typeface="Trebuchet MS"/>
              </a:rPr>
              <a:t>Santa</a:t>
            </a:r>
            <a:r>
              <a:rPr sz="1125" spc="-39" dirty="0">
                <a:latin typeface="Trebuchet MS"/>
                <a:cs typeface="Trebuchet MS"/>
              </a:rPr>
              <a:t> </a:t>
            </a:r>
            <a:r>
              <a:rPr sz="1125" spc="11" dirty="0">
                <a:latin typeface="Trebuchet MS"/>
                <a:cs typeface="Trebuchet MS"/>
              </a:rPr>
              <a:t>Barbara</a:t>
            </a:r>
            <a:endParaRPr sz="1125">
              <a:latin typeface="Trebuchet MS"/>
              <a:cs typeface="Trebuchet M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0E307B-9DC0-4909-B377-792F78A153A7}"/>
              </a:ext>
            </a:extLst>
          </p:cNvPr>
          <p:cNvSpPr txBox="1"/>
          <p:nvPr/>
        </p:nvSpPr>
        <p:spPr>
          <a:xfrm>
            <a:off x="160338" y="6545263"/>
            <a:ext cx="762000" cy="182562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125" spc="88" dirty="0">
                <a:latin typeface="Trebuchet MS"/>
                <a:cs typeface="Trebuchet MS"/>
              </a:rPr>
              <a:t>GAMES101</a:t>
            </a:r>
            <a:endParaRPr sz="1125">
              <a:latin typeface="Trebuchet MS"/>
              <a:cs typeface="Trebuchet MS"/>
            </a:endParaRPr>
          </a:p>
        </p:txBody>
      </p:sp>
      <p:pic>
        <p:nvPicPr>
          <p:cNvPr id="39940" name="object 4">
            <a:extLst>
              <a:ext uri="{FF2B5EF4-FFF2-40B4-BE49-F238E27FC236}">
                <a16:creationId xmlns:a16="http://schemas.microsoft.com/office/drawing/2014/main" id="{4A78544C-3054-49D9-8F97-D40F38FB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1963"/>
            <a:ext cx="9144000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36C0E9EA-4DDD-4417-917D-56CA5D231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6963" y="630238"/>
            <a:ext cx="4418012" cy="579437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pc="70" dirty="0"/>
              <a:t>Video</a:t>
            </a:r>
            <a:r>
              <a:rPr spc="-46" dirty="0"/>
              <a:t> </a:t>
            </a:r>
            <a:r>
              <a:rPr spc="39" dirty="0"/>
              <a:t>Games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9E5B673-A089-4382-84BF-A1BB2994C555}"/>
              </a:ext>
            </a:extLst>
          </p:cNvPr>
          <p:cNvSpPr txBox="1"/>
          <p:nvPr/>
        </p:nvSpPr>
        <p:spPr>
          <a:xfrm>
            <a:off x="3544888" y="6510338"/>
            <a:ext cx="2046287" cy="268287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26788">
              <a:spcBef>
                <a:spcPts val="70"/>
              </a:spcBef>
              <a:defRPr/>
            </a:pPr>
            <a:r>
              <a:rPr sz="1687" spc="60" dirty="0">
                <a:solidFill>
                  <a:srgbClr val="FFFFFF"/>
                </a:solidFill>
                <a:latin typeface="Trebuchet MS"/>
                <a:cs typeface="Trebuchet MS"/>
              </a:rPr>
              <a:t>Bo</a:t>
            </a:r>
            <a:r>
              <a:rPr sz="1687" spc="1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87" spc="-32" dirty="0">
                <a:solidFill>
                  <a:srgbClr val="FFFFFF"/>
                </a:solidFill>
                <a:latin typeface="Trebuchet MS"/>
                <a:cs typeface="Trebuchet MS"/>
              </a:rPr>
              <a:t>derla</a:t>
            </a:r>
            <a:r>
              <a:rPr sz="1687" spc="-88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687" spc="-791" baseline="13888" dirty="0">
                <a:latin typeface="Arial MT"/>
                <a:cs typeface="Arial MT"/>
              </a:rPr>
              <a:t>1</a:t>
            </a:r>
            <a:r>
              <a:rPr sz="1687" spc="-418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687" spc="-232" baseline="13888" dirty="0">
                <a:latin typeface="Arial MT"/>
                <a:cs typeface="Arial MT"/>
              </a:rPr>
              <a:t>0</a:t>
            </a:r>
            <a:r>
              <a:rPr sz="1687" spc="158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53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-28" dirty="0">
                <a:solidFill>
                  <a:srgbClr val="FFFFFF"/>
                </a:solidFill>
                <a:latin typeface="Trebuchet MS"/>
                <a:cs typeface="Trebuchet MS"/>
              </a:rPr>
              <a:t>(2019)</a:t>
            </a:r>
            <a:endParaRPr sz="1687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0BBAE9D-C718-4DAA-9A85-BF02B644C6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9475" y="630238"/>
            <a:ext cx="2308225" cy="579437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pc="84" dirty="0"/>
              <a:t>Design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DEF1B51-07EC-4865-9D55-96C34C8E6B1D}"/>
              </a:ext>
            </a:extLst>
          </p:cNvPr>
          <p:cNvSpPr txBox="1"/>
          <p:nvPr/>
        </p:nvSpPr>
        <p:spPr>
          <a:xfrm>
            <a:off x="3741738" y="5857875"/>
            <a:ext cx="1652587" cy="268288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32" dirty="0">
                <a:latin typeface="Trebuchet MS"/>
                <a:cs typeface="Trebuchet MS"/>
              </a:rPr>
              <a:t>Autodesk</a:t>
            </a:r>
            <a:r>
              <a:rPr sz="1687" spc="-70" dirty="0">
                <a:latin typeface="Trebuchet MS"/>
                <a:cs typeface="Trebuchet MS"/>
              </a:rPr>
              <a:t> </a:t>
            </a:r>
            <a:r>
              <a:rPr sz="1687" spc="-25" dirty="0">
                <a:latin typeface="Trebuchet MS"/>
                <a:cs typeface="Trebuchet MS"/>
              </a:rPr>
              <a:t>Gallary</a:t>
            </a:r>
            <a:endParaRPr sz="1687">
              <a:latin typeface="Trebuchet MS"/>
              <a:cs typeface="Trebuchet MS"/>
            </a:endParaRPr>
          </a:p>
        </p:txBody>
      </p:sp>
      <p:grpSp>
        <p:nvGrpSpPr>
          <p:cNvPr id="40964" name="object 4">
            <a:extLst>
              <a:ext uri="{FF2B5EF4-FFF2-40B4-BE49-F238E27FC236}">
                <a16:creationId xmlns:a16="http://schemas.microsoft.com/office/drawing/2014/main" id="{6DB04D21-90BD-41E0-A67F-824D5C76329C}"/>
              </a:ext>
            </a:extLst>
          </p:cNvPr>
          <p:cNvGrpSpPr>
            <a:grpSpLocks/>
          </p:cNvGrpSpPr>
          <p:nvPr/>
        </p:nvGrpSpPr>
        <p:grpSpPr bwMode="auto">
          <a:xfrm>
            <a:off x="0" y="2022475"/>
            <a:ext cx="9144000" cy="3044825"/>
            <a:chOff x="0" y="2876886"/>
            <a:chExt cx="13004800" cy="4329430"/>
          </a:xfrm>
        </p:grpSpPr>
        <p:pic>
          <p:nvPicPr>
            <p:cNvPr id="40967" name="object 5">
              <a:extLst>
                <a:ext uri="{FF2B5EF4-FFF2-40B4-BE49-F238E27FC236}">
                  <a16:creationId xmlns:a16="http://schemas.microsoft.com/office/drawing/2014/main" id="{ED0286D6-8EEB-495B-BD9C-11E5D7208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76886"/>
              <a:ext cx="6787133" cy="4329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8" name="object 6">
              <a:extLst>
                <a:ext uri="{FF2B5EF4-FFF2-40B4-BE49-F238E27FC236}">
                  <a16:creationId xmlns:a16="http://schemas.microsoft.com/office/drawing/2014/main" id="{673BA531-A479-443B-8A99-28A4277EA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373" y="2876919"/>
              <a:ext cx="7472426" cy="4329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E7DBE1A6-72E2-4CFD-AE1C-68C37228FEEB}"/>
              </a:ext>
            </a:extLst>
          </p:cNvPr>
          <p:cNvSpPr txBox="1"/>
          <p:nvPr/>
        </p:nvSpPr>
        <p:spPr>
          <a:xfrm>
            <a:off x="1714500" y="5197475"/>
            <a:ext cx="334963" cy="268288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172" dirty="0">
                <a:latin typeface="Trebuchet MS"/>
                <a:cs typeface="Trebuchet MS"/>
              </a:rPr>
              <a:t>CG</a:t>
            </a:r>
            <a:endParaRPr sz="1687">
              <a:latin typeface="Trebuchet MS"/>
              <a:cs typeface="Trebuchet M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E3C004F-2D1E-4920-846E-F4D47ECDEEA7}"/>
              </a:ext>
            </a:extLst>
          </p:cNvPr>
          <p:cNvSpPr txBox="1"/>
          <p:nvPr/>
        </p:nvSpPr>
        <p:spPr>
          <a:xfrm>
            <a:off x="6242050" y="5197475"/>
            <a:ext cx="588963" cy="268288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28" dirty="0">
                <a:latin typeface="Trebuchet MS"/>
                <a:cs typeface="Trebuchet MS"/>
              </a:rPr>
              <a:t>Photo</a:t>
            </a:r>
            <a:endParaRPr sz="168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object 2">
            <a:extLst>
              <a:ext uri="{FF2B5EF4-FFF2-40B4-BE49-F238E27FC236}">
                <a16:creationId xmlns:a16="http://schemas.microsoft.com/office/drawing/2014/main" id="{D8D83ECE-C8D5-4795-B54F-747969214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000"/>
            <a:ext cx="9144000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8CDE6D6-C3DF-47C3-A9B4-B261605F4F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9475" y="630238"/>
            <a:ext cx="2308225" cy="579437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pc="84" dirty="0"/>
              <a:t>Design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97CE5F8-F29E-40D0-953A-24AD79036FED}"/>
              </a:ext>
            </a:extLst>
          </p:cNvPr>
          <p:cNvSpPr txBox="1"/>
          <p:nvPr/>
        </p:nvSpPr>
        <p:spPr>
          <a:xfrm>
            <a:off x="2527300" y="5894388"/>
            <a:ext cx="4094163" cy="268287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-4" dirty="0">
                <a:solidFill>
                  <a:srgbClr val="FFFFFF"/>
                </a:solidFill>
                <a:latin typeface="Trebuchet MS"/>
                <a:cs typeface="Trebuchet MS"/>
              </a:rPr>
              <a:t>Ikea</a:t>
            </a:r>
            <a:r>
              <a:rPr sz="1687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3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687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260" dirty="0">
                <a:solidFill>
                  <a:srgbClr val="FFFFFF"/>
                </a:solidFill>
                <a:latin typeface="Trebuchet MS"/>
                <a:cs typeface="Trebuchet MS"/>
              </a:rPr>
              <a:t>75%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-32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687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4" dirty="0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r>
              <a:rPr sz="168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2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687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b="1" spc="-4" dirty="0">
                <a:solidFill>
                  <a:srgbClr val="FFFFFF"/>
                </a:solidFill>
                <a:latin typeface="Arial"/>
                <a:cs typeface="Arial"/>
              </a:rPr>
              <a:t>rendered</a:t>
            </a:r>
            <a:r>
              <a:rPr sz="1687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87" spc="-4" dirty="0">
                <a:solidFill>
                  <a:srgbClr val="FFFFFF"/>
                </a:solidFill>
                <a:latin typeface="Trebuchet MS"/>
                <a:cs typeface="Trebuchet MS"/>
              </a:rPr>
              <a:t>imagery</a:t>
            </a:r>
            <a:endParaRPr sz="168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719B3D1-81C6-4058-B52A-4B29FE0012AB}"/>
              </a:ext>
            </a:extLst>
          </p:cNvPr>
          <p:cNvSpPr txBox="1"/>
          <p:nvPr/>
        </p:nvSpPr>
        <p:spPr>
          <a:xfrm>
            <a:off x="2276475" y="5973763"/>
            <a:ext cx="4587875" cy="268287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18" dirty="0">
                <a:latin typeface="Trebuchet MS"/>
                <a:cs typeface="Trebuchet MS"/>
              </a:rPr>
              <a:t>Science,</a:t>
            </a:r>
            <a:r>
              <a:rPr sz="1687" spc="-49" dirty="0">
                <a:latin typeface="Trebuchet MS"/>
                <a:cs typeface="Trebuchet MS"/>
              </a:rPr>
              <a:t> </a:t>
            </a:r>
            <a:r>
              <a:rPr sz="1687" spc="-18" dirty="0">
                <a:latin typeface="Trebuchet MS"/>
                <a:cs typeface="Trebuchet MS"/>
              </a:rPr>
              <a:t>engineering,</a:t>
            </a:r>
            <a:r>
              <a:rPr sz="1687" spc="-46" dirty="0">
                <a:latin typeface="Trebuchet MS"/>
                <a:cs typeface="Trebuchet MS"/>
              </a:rPr>
              <a:t> </a:t>
            </a:r>
            <a:r>
              <a:rPr sz="1687" spc="-25" dirty="0">
                <a:latin typeface="Trebuchet MS"/>
                <a:cs typeface="Trebuchet MS"/>
              </a:rPr>
              <a:t>medicine,</a:t>
            </a:r>
            <a:r>
              <a:rPr sz="1687" spc="-49" dirty="0">
                <a:latin typeface="Trebuchet MS"/>
                <a:cs typeface="Trebuchet MS"/>
              </a:rPr>
              <a:t> </a:t>
            </a:r>
            <a:r>
              <a:rPr sz="1687" spc="-35" dirty="0">
                <a:latin typeface="Trebuchet MS"/>
                <a:cs typeface="Trebuchet MS"/>
              </a:rPr>
              <a:t>journalism,</a:t>
            </a:r>
            <a:r>
              <a:rPr sz="1687" spc="-46" dirty="0">
                <a:latin typeface="Trebuchet MS"/>
                <a:cs typeface="Trebuchet MS"/>
              </a:rPr>
              <a:t> </a:t>
            </a:r>
            <a:r>
              <a:rPr sz="1687" spc="-60" dirty="0">
                <a:latin typeface="Trebuchet MS"/>
                <a:cs typeface="Trebuchet MS"/>
              </a:rPr>
              <a:t>etc.</a:t>
            </a:r>
            <a:endParaRPr sz="1687">
              <a:latin typeface="Trebuchet MS"/>
              <a:cs typeface="Trebuchet M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845E7CA-A776-48C3-9EBA-330653A00B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0788" y="630238"/>
            <a:ext cx="4154487" cy="579437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pc="74" dirty="0"/>
              <a:t>Visualization</a:t>
            </a:r>
          </a:p>
        </p:txBody>
      </p:sp>
      <p:pic>
        <p:nvPicPr>
          <p:cNvPr id="43012" name="object 4">
            <a:extLst>
              <a:ext uri="{FF2B5EF4-FFF2-40B4-BE49-F238E27FC236}">
                <a16:creationId xmlns:a16="http://schemas.microsoft.com/office/drawing/2014/main" id="{5210BC4A-6357-4989-A59B-D9D3304F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6588"/>
            <a:ext cx="9144000" cy="398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178710F0-DC52-4418-B080-466CC5D05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7C8895F7-5D6D-4AB0-8280-D5EE7BDDDBE0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4</a:t>
            </a:fld>
            <a:endParaRPr lang="es-ES" altLang="zh-CN" sz="10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9774F17-A22A-4B19-A738-F18AC73F2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Prerequisites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ADA89F4B-06CA-452B-A3AB-5395AAA1FC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Good programming skills in C (or C++)</a:t>
            </a:r>
          </a:p>
          <a:p>
            <a:r>
              <a:rPr lang="en-US" altLang="zh-CN">
                <a:ea typeface="宋体" panose="02010600030101010101" pitchFamily="2" charset="-122"/>
              </a:rPr>
              <a:t>Basic Data Structures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Linked lists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Arrays</a:t>
            </a:r>
          </a:p>
          <a:p>
            <a:r>
              <a:rPr lang="en-US" altLang="zh-CN">
                <a:ea typeface="宋体" panose="02010600030101010101" pitchFamily="2" charset="-122"/>
              </a:rPr>
              <a:t>Geometry</a:t>
            </a:r>
          </a:p>
          <a:p>
            <a:r>
              <a:rPr lang="en-US" altLang="zh-CN">
                <a:ea typeface="宋体" panose="02010600030101010101" pitchFamily="2" charset="-122"/>
              </a:rPr>
              <a:t>Simple Linear Algebra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12A9AB-5C5C-4C4D-A1A8-718E77835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5525" y="630238"/>
            <a:ext cx="4551363" cy="579437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pc="67" dirty="0"/>
              <a:t>Virtual</a:t>
            </a:r>
            <a:r>
              <a:rPr spc="-60" dirty="0"/>
              <a:t> </a:t>
            </a:r>
            <a:r>
              <a:rPr spc="74" dirty="0"/>
              <a:t>Reality</a:t>
            </a:r>
          </a:p>
        </p:txBody>
      </p:sp>
      <p:pic>
        <p:nvPicPr>
          <p:cNvPr id="44035" name="object 3">
            <a:extLst>
              <a:ext uri="{FF2B5EF4-FFF2-40B4-BE49-F238E27FC236}">
                <a16:creationId xmlns:a16="http://schemas.microsoft.com/office/drawing/2014/main" id="{EA0700D0-05C8-488D-A739-0358196C6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3088"/>
            <a:ext cx="91440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8541FD34-6968-412B-ACC4-3C0C8B15AE3F}"/>
              </a:ext>
            </a:extLst>
          </p:cNvPr>
          <p:cNvSpPr txBox="1"/>
          <p:nvPr/>
        </p:nvSpPr>
        <p:spPr>
          <a:xfrm>
            <a:off x="4062413" y="5894388"/>
            <a:ext cx="1027112" cy="268287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46" dirty="0">
                <a:solidFill>
                  <a:srgbClr val="FFFFFF"/>
                </a:solidFill>
                <a:latin typeface="Trebuchet MS"/>
                <a:cs typeface="Trebuchet MS"/>
              </a:rPr>
              <a:t>Oculus</a:t>
            </a:r>
            <a:r>
              <a:rPr sz="1687" spc="-9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105" dirty="0">
                <a:solidFill>
                  <a:srgbClr val="FFFFFF"/>
                </a:solidFill>
                <a:latin typeface="Trebuchet MS"/>
                <a:cs typeface="Trebuchet MS"/>
              </a:rPr>
              <a:t>VR</a:t>
            </a:r>
            <a:endParaRPr sz="168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6C36A4-7C3A-46B6-ACB6-FF13027DF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8275" y="630238"/>
            <a:ext cx="6276975" cy="579437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pc="134" dirty="0"/>
              <a:t>Augmented</a:t>
            </a:r>
            <a:r>
              <a:rPr spc="-32" dirty="0"/>
              <a:t> </a:t>
            </a:r>
            <a:r>
              <a:rPr spc="74" dirty="0"/>
              <a:t>Reality</a:t>
            </a:r>
          </a:p>
        </p:txBody>
      </p:sp>
      <p:pic>
        <p:nvPicPr>
          <p:cNvPr id="45059" name="object 3">
            <a:extLst>
              <a:ext uri="{FF2B5EF4-FFF2-40B4-BE49-F238E27FC236}">
                <a16:creationId xmlns:a16="http://schemas.microsoft.com/office/drawing/2014/main" id="{C05763E6-F847-4484-9557-2BEDBD038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F5EDB77-7275-4ED6-9D11-19B3F745FF31}"/>
              </a:ext>
            </a:extLst>
          </p:cNvPr>
          <p:cNvSpPr txBox="1"/>
          <p:nvPr/>
        </p:nvSpPr>
        <p:spPr>
          <a:xfrm>
            <a:off x="3660775" y="5894388"/>
            <a:ext cx="1816100" cy="268287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14" dirty="0">
                <a:solidFill>
                  <a:srgbClr val="FFFFFF"/>
                </a:solidFill>
                <a:latin typeface="Trebuchet MS"/>
                <a:cs typeface="Trebuchet MS"/>
              </a:rPr>
              <a:t>Microsoft</a:t>
            </a:r>
            <a:r>
              <a:rPr sz="1687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87" spc="18" dirty="0">
                <a:solidFill>
                  <a:srgbClr val="FFFFFF"/>
                </a:solidFill>
                <a:latin typeface="Trebuchet MS"/>
                <a:cs typeface="Trebuchet MS"/>
              </a:rPr>
              <a:t>Hololens</a:t>
            </a:r>
            <a:endParaRPr sz="168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3603DF-B09A-4567-A286-D8B62ED091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7513" y="630238"/>
            <a:ext cx="5761037" cy="579437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pc="116" dirty="0"/>
              <a:t>Digital</a:t>
            </a:r>
            <a:r>
              <a:rPr spc="-7" dirty="0"/>
              <a:t> </a:t>
            </a:r>
            <a:r>
              <a:rPr spc="127" dirty="0"/>
              <a:t>Illustration</a:t>
            </a:r>
          </a:p>
        </p:txBody>
      </p:sp>
      <p:pic>
        <p:nvPicPr>
          <p:cNvPr id="46083" name="object 3">
            <a:extLst>
              <a:ext uri="{FF2B5EF4-FFF2-40B4-BE49-F238E27FC236}">
                <a16:creationId xmlns:a16="http://schemas.microsoft.com/office/drawing/2014/main" id="{16920EBB-5FC3-4029-919B-753D1145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660525"/>
            <a:ext cx="6321425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6EC9FB9-DA07-4095-96FC-8B4C68DD1DE6}"/>
              </a:ext>
            </a:extLst>
          </p:cNvPr>
          <p:cNvSpPr txBox="1"/>
          <p:nvPr/>
        </p:nvSpPr>
        <p:spPr>
          <a:xfrm>
            <a:off x="2152650" y="6089650"/>
            <a:ext cx="4833938" cy="268288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-4" dirty="0">
                <a:latin typeface="Trebuchet MS"/>
                <a:cs typeface="Trebuchet MS"/>
                <a:hlinkClick r:id="rId3"/>
              </a:rPr>
              <a:t>https://ww</a:t>
            </a:r>
            <a:r>
              <a:rPr sz="1687" spc="-4" dirty="0">
                <a:latin typeface="Trebuchet MS"/>
                <a:cs typeface="Trebuchet MS"/>
              </a:rPr>
              <a:t>w</a:t>
            </a:r>
            <a:r>
              <a:rPr sz="1687" spc="-4" dirty="0">
                <a:latin typeface="Trebuchet MS"/>
                <a:cs typeface="Trebuchet MS"/>
                <a:hlinkClick r:id="rId3"/>
              </a:rPr>
              <a:t>.youtube.com/watch?v=uEdRLlqdgA4</a:t>
            </a:r>
            <a:endParaRPr sz="168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41C0BF4-F937-484F-A4DC-2C7E6955E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0988" y="608013"/>
            <a:ext cx="3498850" cy="623887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4000" spc="112" dirty="0"/>
              <a:t>Simulation</a:t>
            </a:r>
          </a:p>
        </p:txBody>
      </p:sp>
      <p:pic>
        <p:nvPicPr>
          <p:cNvPr id="47107" name="object 3">
            <a:extLst>
              <a:ext uri="{FF2B5EF4-FFF2-40B4-BE49-F238E27FC236}">
                <a16:creationId xmlns:a16="http://schemas.microsoft.com/office/drawing/2014/main" id="{E0B66CC0-D793-4E8A-83B4-5F85EB7B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7900"/>
            <a:ext cx="91440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0CB5C51-0B34-47F4-A192-6977C486AD89}"/>
              </a:ext>
            </a:extLst>
          </p:cNvPr>
          <p:cNvSpPr txBox="1"/>
          <p:nvPr/>
        </p:nvSpPr>
        <p:spPr>
          <a:xfrm>
            <a:off x="893763" y="5010150"/>
            <a:ext cx="2613025" cy="268288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-4" dirty="0">
                <a:latin typeface="Trebuchet MS"/>
                <a:cs typeface="Trebuchet MS"/>
              </a:rPr>
              <a:t>The</a:t>
            </a:r>
            <a:r>
              <a:rPr sz="1687" spc="-56" dirty="0">
                <a:latin typeface="Trebuchet MS"/>
                <a:cs typeface="Trebuchet MS"/>
              </a:rPr>
              <a:t> </a:t>
            </a:r>
            <a:r>
              <a:rPr sz="1687" spc="46" dirty="0">
                <a:latin typeface="Trebuchet MS"/>
                <a:cs typeface="Trebuchet MS"/>
              </a:rPr>
              <a:t>Dust</a:t>
            </a:r>
            <a:r>
              <a:rPr sz="1687" spc="-53" dirty="0">
                <a:latin typeface="Trebuchet MS"/>
                <a:cs typeface="Trebuchet MS"/>
              </a:rPr>
              <a:t> </a:t>
            </a:r>
            <a:r>
              <a:rPr sz="1687" spc="39" dirty="0">
                <a:latin typeface="Trebuchet MS"/>
                <a:cs typeface="Trebuchet MS"/>
              </a:rPr>
              <a:t>Bowl</a:t>
            </a:r>
            <a:r>
              <a:rPr sz="1687" spc="-53" dirty="0">
                <a:latin typeface="Trebuchet MS"/>
                <a:cs typeface="Trebuchet MS"/>
              </a:rPr>
              <a:t> </a:t>
            </a:r>
            <a:r>
              <a:rPr sz="1687" spc="21" dirty="0">
                <a:latin typeface="Trebuchet MS"/>
                <a:cs typeface="Trebuchet MS"/>
              </a:rPr>
              <a:t>phenomena</a:t>
            </a:r>
            <a:endParaRPr sz="1687">
              <a:latin typeface="Trebuchet MS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2889230-8455-4CD2-A3BB-F74D8437E4F1}"/>
              </a:ext>
            </a:extLst>
          </p:cNvPr>
          <p:cNvSpPr txBox="1"/>
          <p:nvPr/>
        </p:nvSpPr>
        <p:spPr>
          <a:xfrm>
            <a:off x="5491163" y="5010150"/>
            <a:ext cx="2574925" cy="268288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35" dirty="0">
                <a:latin typeface="Trebuchet MS"/>
                <a:cs typeface="Trebuchet MS"/>
              </a:rPr>
              <a:t>Black</a:t>
            </a:r>
            <a:r>
              <a:rPr sz="1687" spc="-49" dirty="0">
                <a:latin typeface="Trebuchet MS"/>
                <a:cs typeface="Trebuchet MS"/>
              </a:rPr>
              <a:t> </a:t>
            </a:r>
            <a:r>
              <a:rPr sz="1687" spc="-18" dirty="0">
                <a:latin typeface="Trebuchet MS"/>
                <a:cs typeface="Trebuchet MS"/>
              </a:rPr>
              <a:t>hole</a:t>
            </a:r>
            <a:r>
              <a:rPr sz="1687" spc="-49" dirty="0">
                <a:latin typeface="Trebuchet MS"/>
                <a:cs typeface="Trebuchet MS"/>
              </a:rPr>
              <a:t> </a:t>
            </a:r>
            <a:r>
              <a:rPr sz="1687" spc="-39" dirty="0">
                <a:latin typeface="Trebuchet MS"/>
                <a:cs typeface="Trebuchet MS"/>
              </a:rPr>
              <a:t>from</a:t>
            </a:r>
            <a:r>
              <a:rPr sz="1687" spc="-46" dirty="0">
                <a:latin typeface="Trebuchet MS"/>
                <a:cs typeface="Trebuchet MS"/>
              </a:rPr>
              <a:t> </a:t>
            </a:r>
            <a:r>
              <a:rPr sz="1687" spc="-49" dirty="0">
                <a:latin typeface="Trebuchet MS"/>
                <a:cs typeface="Trebuchet MS"/>
              </a:rPr>
              <a:t>Interstellar</a:t>
            </a:r>
            <a:endParaRPr sz="168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68D3F5D-82D8-4352-8DE9-021624F547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4850" y="581025"/>
            <a:ext cx="7739063" cy="687388"/>
          </a:xfrm>
        </p:spPr>
        <p:txBody>
          <a:bodyPr lIns="0" tIns="9823" rIns="0" bIns="0" rtlCol="0">
            <a:spAutoFit/>
          </a:bodyPr>
          <a:lstStyle/>
          <a:p>
            <a:pPr marL="8929">
              <a:spcBef>
                <a:spcPts val="77"/>
              </a:spcBef>
              <a:defRPr/>
            </a:pPr>
            <a:r>
              <a:rPr sz="4400" spc="98" dirty="0"/>
              <a:t>Graphical</a:t>
            </a:r>
            <a:r>
              <a:rPr sz="4400" spc="-11" dirty="0"/>
              <a:t> </a:t>
            </a:r>
            <a:r>
              <a:rPr sz="4400" spc="49" dirty="0"/>
              <a:t>User</a:t>
            </a:r>
            <a:r>
              <a:rPr sz="4400" spc="-11" dirty="0"/>
              <a:t> </a:t>
            </a:r>
            <a:r>
              <a:rPr sz="4400" spc="105" dirty="0"/>
              <a:t>Interfaces</a:t>
            </a:r>
            <a:endParaRPr sz="4400" dirty="0"/>
          </a:p>
        </p:txBody>
      </p:sp>
      <p:pic>
        <p:nvPicPr>
          <p:cNvPr id="48131" name="object 3">
            <a:extLst>
              <a:ext uri="{FF2B5EF4-FFF2-40B4-BE49-F238E27FC236}">
                <a16:creationId xmlns:a16="http://schemas.microsoft.com/office/drawing/2014/main" id="{BFE784F7-7622-4A7A-B9B1-550026D07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8325"/>
            <a:ext cx="91440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776CEA-AFC9-4013-86E5-90F7E17C55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27313" y="608013"/>
            <a:ext cx="3889375" cy="623887"/>
          </a:xfrm>
        </p:spPr>
        <p:txBody>
          <a:bodyPr tIns="8930" rtlCol="0"/>
          <a:lstStyle/>
          <a:p>
            <a:pPr marL="8929">
              <a:spcBef>
                <a:spcPts val="70"/>
              </a:spcBef>
              <a:defRPr/>
            </a:pPr>
            <a:r>
              <a:rPr sz="4000" b="1" spc="112" dirty="0">
                <a:solidFill>
                  <a:schemeClr val="accent2"/>
                </a:solidFill>
                <a:latin typeface="+mj-lt"/>
                <a:ea typeface="黑体" panose="02010609060101010101" pitchFamily="49" charset="-122"/>
              </a:rPr>
              <a:t>Typography</a:t>
            </a:r>
          </a:p>
        </p:txBody>
      </p:sp>
      <p:grpSp>
        <p:nvGrpSpPr>
          <p:cNvPr id="49155" name="object 3">
            <a:extLst>
              <a:ext uri="{FF2B5EF4-FFF2-40B4-BE49-F238E27FC236}">
                <a16:creationId xmlns:a16="http://schemas.microsoft.com/office/drawing/2014/main" id="{5FF5C8B2-F38E-4630-9A41-F30DB2A5A79F}"/>
              </a:ext>
            </a:extLst>
          </p:cNvPr>
          <p:cNvGrpSpPr>
            <a:grpSpLocks/>
          </p:cNvGrpSpPr>
          <p:nvPr/>
        </p:nvGrpSpPr>
        <p:grpSpPr bwMode="auto">
          <a:xfrm>
            <a:off x="452438" y="1700213"/>
            <a:ext cx="8237537" cy="4179887"/>
            <a:chOff x="643051" y="2418919"/>
            <a:chExt cx="11715750" cy="5944870"/>
          </a:xfrm>
        </p:grpSpPr>
        <p:pic>
          <p:nvPicPr>
            <p:cNvPr id="49158" name="object 4">
              <a:extLst>
                <a:ext uri="{FF2B5EF4-FFF2-40B4-BE49-F238E27FC236}">
                  <a16:creationId xmlns:a16="http://schemas.microsoft.com/office/drawing/2014/main" id="{70F6EE6B-DAC3-422A-9FFC-DAFD0117D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99" y="2418919"/>
              <a:ext cx="11650880" cy="5944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736B8F3-3F94-41B5-9C8F-94AE1EFB90E1}"/>
                </a:ext>
              </a:extLst>
            </p:cNvPr>
            <p:cNvSpPr/>
            <p:nvPr/>
          </p:nvSpPr>
          <p:spPr>
            <a:xfrm>
              <a:off x="643051" y="2834360"/>
              <a:ext cx="6802766" cy="3264825"/>
            </a:xfrm>
            <a:custGeom>
              <a:avLst/>
              <a:gdLst/>
              <a:ahLst/>
              <a:cxnLst/>
              <a:rect l="l" t="t" r="r" b="b"/>
              <a:pathLst>
                <a:path w="6803390" h="3263900">
                  <a:moveTo>
                    <a:pt x="6803082" y="0"/>
                  </a:moveTo>
                  <a:lnTo>
                    <a:pt x="0" y="0"/>
                  </a:lnTo>
                  <a:lnTo>
                    <a:pt x="0" y="3263900"/>
                  </a:lnTo>
                  <a:lnTo>
                    <a:pt x="6803082" y="3263900"/>
                  </a:lnTo>
                  <a:lnTo>
                    <a:pt x="6803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lIns="0" tIns="0" rIns="0" bIns="0"/>
            <a:lstStyle/>
            <a:p>
              <a:pPr>
                <a:defRPr/>
              </a:pPr>
              <a:endParaRPr sz="1687"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4C46D2F-0280-4516-97F3-C7DB7E0E4233}"/>
              </a:ext>
            </a:extLst>
          </p:cNvPr>
          <p:cNvSpPr txBox="1"/>
          <p:nvPr/>
        </p:nvSpPr>
        <p:spPr>
          <a:xfrm>
            <a:off x="3697288" y="6018213"/>
            <a:ext cx="1746250" cy="268287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1687" spc="67" dirty="0">
                <a:latin typeface="Times New Roman"/>
                <a:cs typeface="Times New Roman"/>
              </a:rPr>
              <a:t>The</a:t>
            </a:r>
            <a:r>
              <a:rPr sz="1687" spc="-18" dirty="0">
                <a:latin typeface="Times New Roman"/>
                <a:cs typeface="Times New Roman"/>
              </a:rPr>
              <a:t> </a:t>
            </a:r>
            <a:r>
              <a:rPr sz="1687" spc="-14" dirty="0">
                <a:latin typeface="Times New Roman"/>
                <a:cs typeface="Times New Roman"/>
              </a:rPr>
              <a:t>font </a:t>
            </a:r>
            <a:r>
              <a:rPr sz="1687" spc="-42" dirty="0">
                <a:latin typeface="Times New Roman"/>
                <a:cs typeface="Times New Roman"/>
              </a:rPr>
              <a:t>Baskerville</a:t>
            </a:r>
            <a:endParaRPr sz="1687">
              <a:latin typeface="Times New Roman"/>
              <a:cs typeface="Times New Roman"/>
            </a:endParaRPr>
          </a:p>
        </p:txBody>
      </p:sp>
      <p:sp>
        <p:nvSpPr>
          <p:cNvPr id="49157" name="object 7">
            <a:extLst>
              <a:ext uri="{FF2B5EF4-FFF2-40B4-BE49-F238E27FC236}">
                <a16:creationId xmlns:a16="http://schemas.microsoft.com/office/drawing/2014/main" id="{B73AFFD3-AB68-43EE-856A-D8A6F3B16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1955800"/>
            <a:ext cx="4721225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8220" rIns="0" bIns="0">
            <a:spAutoFit/>
          </a:bodyPr>
          <a:lstStyle>
            <a:lvl1pPr marL="7938">
              <a:spcBef>
                <a:spcPct val="20000"/>
              </a:spcBef>
              <a:buChar char="•"/>
              <a:tabLst>
                <a:tab pos="1081088" algn="l"/>
                <a:tab pos="1246188" algn="l"/>
                <a:tab pos="2665413" algn="l"/>
                <a:tab pos="300196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tabLst>
                <a:tab pos="1081088" algn="l"/>
                <a:tab pos="1246188" algn="l"/>
                <a:tab pos="2665413" algn="l"/>
                <a:tab pos="300196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tabLst>
                <a:tab pos="1081088" algn="l"/>
                <a:tab pos="1246188" algn="l"/>
                <a:tab pos="2665413" algn="l"/>
                <a:tab pos="30019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081088" algn="l"/>
                <a:tab pos="1246188" algn="l"/>
                <a:tab pos="2665413" algn="l"/>
                <a:tab pos="3001963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tabLst>
                <a:tab pos="1081088" algn="l"/>
                <a:tab pos="1246188" algn="l"/>
                <a:tab pos="2665413" algn="l"/>
                <a:tab pos="3001963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081088" algn="l"/>
                <a:tab pos="1246188" algn="l"/>
                <a:tab pos="2665413" algn="l"/>
                <a:tab pos="3001963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081088" algn="l"/>
                <a:tab pos="1246188" algn="l"/>
                <a:tab pos="2665413" algn="l"/>
                <a:tab pos="3001963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081088" algn="l"/>
                <a:tab pos="1246188" algn="l"/>
                <a:tab pos="2665413" algn="l"/>
                <a:tab pos="3001963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1081088" algn="l"/>
                <a:tab pos="1246188" algn="l"/>
                <a:tab pos="2665413" algn="l"/>
                <a:tab pos="3001963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5838"/>
              </a:lnSpc>
              <a:spcBef>
                <a:spcPts val="375"/>
              </a:spcBef>
              <a:buFontTx/>
              <a:buNone/>
            </a:pPr>
            <a:r>
              <a:rPr lang="zh-CN" altLang="zh-CN" sz="5000">
                <a:latin typeface="Times New Roman" panose="02020603050405020304" pitchFamily="18" charset="0"/>
                <a:cs typeface="Times New Roman" panose="02020603050405020304" pitchFamily="18" charset="0"/>
              </a:rPr>
              <a:t>The	Quick	Brown  Fox	Jumps Over  The	Lazy	Dog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0294C68-88A9-471B-8EB3-C7709DACB5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153400" cy="614363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3937" spc="46" dirty="0"/>
              <a:t>Why</a:t>
            </a:r>
            <a:r>
              <a:rPr sz="3937" spc="-4" dirty="0"/>
              <a:t> </a:t>
            </a:r>
            <a:r>
              <a:rPr sz="3937" spc="98" dirty="0"/>
              <a:t>Study</a:t>
            </a:r>
            <a:r>
              <a:rPr sz="3937" dirty="0"/>
              <a:t> </a:t>
            </a:r>
            <a:r>
              <a:rPr sz="3937" spc="105" dirty="0"/>
              <a:t>Computer</a:t>
            </a:r>
            <a:r>
              <a:rPr sz="3937" spc="-4" dirty="0"/>
              <a:t> </a:t>
            </a:r>
            <a:r>
              <a:rPr sz="3937" spc="70" dirty="0"/>
              <a:t>Graphics?</a:t>
            </a:r>
            <a:endParaRPr sz="3937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46FA147-9B7E-4680-B408-16F9C9AE3E52}"/>
              </a:ext>
            </a:extLst>
          </p:cNvPr>
          <p:cNvSpPr txBox="1"/>
          <p:nvPr/>
        </p:nvSpPr>
        <p:spPr>
          <a:xfrm>
            <a:off x="762000" y="1981200"/>
            <a:ext cx="6629400" cy="439738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321457" indent="-312528">
              <a:spcBef>
                <a:spcPts val="70"/>
              </a:spcBef>
              <a:buSzPct val="145312"/>
              <a:buFontTx/>
              <a:buChar char="•"/>
              <a:tabLst>
                <a:tab pos="321457" algn="l"/>
              </a:tabLst>
              <a:defRPr/>
            </a:pPr>
            <a:r>
              <a:rPr sz="2800" spc="-4" dirty="0">
                <a:latin typeface="Trebuchet MS"/>
                <a:cs typeface="Trebuchet MS"/>
              </a:rPr>
              <a:t>Fundamental</a:t>
            </a:r>
            <a:r>
              <a:rPr sz="2800" spc="-56" dirty="0">
                <a:latin typeface="Trebuchet MS"/>
                <a:cs typeface="Trebuchet MS"/>
              </a:rPr>
              <a:t> </a:t>
            </a:r>
            <a:r>
              <a:rPr sz="2800" spc="-67" dirty="0">
                <a:latin typeface="Trebuchet MS"/>
                <a:cs typeface="Trebuchet MS"/>
              </a:rPr>
              <a:t>Intellectual</a:t>
            </a:r>
            <a:r>
              <a:rPr sz="2800" spc="-56" dirty="0">
                <a:latin typeface="Trebuchet MS"/>
                <a:cs typeface="Trebuchet MS"/>
              </a:rPr>
              <a:t> </a:t>
            </a:r>
            <a:r>
              <a:rPr sz="2800" spc="35" dirty="0">
                <a:latin typeface="Trebuchet MS"/>
                <a:cs typeface="Trebuchet MS"/>
              </a:rPr>
              <a:t>Challenges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0180" name="object 5">
            <a:extLst>
              <a:ext uri="{FF2B5EF4-FFF2-40B4-BE49-F238E27FC236}">
                <a16:creationId xmlns:a16="http://schemas.microsoft.com/office/drawing/2014/main" id="{71B105C9-489E-4528-8907-AEC09E497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772400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483" rIns="0" bIns="0">
            <a:spAutoFit/>
          </a:bodyPr>
          <a:lstStyle>
            <a:lvl1pPr marL="350838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5000"/>
              </a:lnSpc>
              <a:spcBef>
                <a:spcPts val="63"/>
              </a:spcBef>
            </a:pPr>
            <a:r>
              <a:rPr lang="zh-CN" altLang="zh-CN" sz="2400">
                <a:latin typeface="Arial MT"/>
                <a:ea typeface="Arial MT"/>
                <a:cs typeface="Arial MT"/>
              </a:rPr>
              <a:t>Creates and interacts with realistic virtual world </a:t>
            </a:r>
            <a:endParaRPr lang="en-US" altLang="zh-CN" sz="2400">
              <a:latin typeface="Arial MT"/>
              <a:ea typeface="Arial MT"/>
              <a:cs typeface="Arial MT"/>
            </a:endParaRPr>
          </a:p>
          <a:p>
            <a:pPr>
              <a:lnSpc>
                <a:spcPct val="155000"/>
              </a:lnSpc>
              <a:spcBef>
                <a:spcPts val="63"/>
              </a:spcBef>
            </a:pPr>
            <a:r>
              <a:rPr lang="zh-CN" altLang="zh-CN" sz="2400">
                <a:latin typeface="Arial MT"/>
                <a:ea typeface="Arial MT"/>
                <a:cs typeface="Arial MT"/>
              </a:rPr>
              <a:t>Requires understanding of all aspects of physical world  </a:t>
            </a:r>
            <a:endParaRPr lang="en-US" altLang="zh-CN" sz="2400">
              <a:latin typeface="Arial MT"/>
              <a:ea typeface="Arial MT"/>
              <a:cs typeface="Arial MT"/>
            </a:endParaRPr>
          </a:p>
          <a:p>
            <a:pPr>
              <a:lnSpc>
                <a:spcPct val="155000"/>
              </a:lnSpc>
              <a:spcBef>
                <a:spcPts val="63"/>
              </a:spcBef>
            </a:pPr>
            <a:r>
              <a:rPr lang="zh-CN" altLang="zh-CN" sz="2400">
                <a:latin typeface="Arial MT"/>
                <a:ea typeface="Arial MT"/>
                <a:cs typeface="Arial MT"/>
              </a:rPr>
              <a:t>New computing methods, displays, technologies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F537EA1-F206-4507-8B6D-484E0A723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609600"/>
            <a:ext cx="8150225" cy="614363"/>
          </a:xfrm>
        </p:spPr>
        <p:txBody>
          <a:bodyPr lIns="0" tIns="8930" rIns="0" bIns="0" rtlCol="0">
            <a:spAutoFit/>
          </a:bodyPr>
          <a:lstStyle/>
          <a:p>
            <a:pPr marL="8929">
              <a:spcBef>
                <a:spcPts val="70"/>
              </a:spcBef>
              <a:defRPr/>
            </a:pPr>
            <a:r>
              <a:rPr sz="3937" spc="46" dirty="0"/>
              <a:t>Why</a:t>
            </a:r>
            <a:r>
              <a:rPr sz="3937" spc="-4" dirty="0"/>
              <a:t> </a:t>
            </a:r>
            <a:r>
              <a:rPr sz="3937" spc="98" dirty="0"/>
              <a:t>Study</a:t>
            </a:r>
            <a:r>
              <a:rPr sz="3937" dirty="0"/>
              <a:t> </a:t>
            </a:r>
            <a:r>
              <a:rPr sz="3937" spc="105" dirty="0"/>
              <a:t>Computer</a:t>
            </a:r>
            <a:r>
              <a:rPr sz="3937" spc="-4" dirty="0"/>
              <a:t> </a:t>
            </a:r>
            <a:r>
              <a:rPr sz="3937" spc="70" dirty="0"/>
              <a:t>Graphics?</a:t>
            </a:r>
            <a:endParaRPr sz="3937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C8F1066-0A76-4923-9562-F83F0619D2C6}"/>
              </a:ext>
            </a:extLst>
          </p:cNvPr>
          <p:cNvSpPr txBox="1"/>
          <p:nvPr/>
        </p:nvSpPr>
        <p:spPr>
          <a:xfrm>
            <a:off x="696913" y="2071688"/>
            <a:ext cx="4560887" cy="439737"/>
          </a:xfrm>
          <a:prstGeom prst="rect">
            <a:avLst/>
          </a:prstGeom>
        </p:spPr>
        <p:txBody>
          <a:bodyPr lIns="0" tIns="8930" rIns="0" bIns="0">
            <a:spAutoFit/>
          </a:bodyPr>
          <a:lstStyle/>
          <a:p>
            <a:pPr marL="321457" indent="-312528">
              <a:spcBef>
                <a:spcPts val="70"/>
              </a:spcBef>
              <a:buSzPct val="145312"/>
              <a:buFontTx/>
              <a:buChar char="•"/>
              <a:tabLst>
                <a:tab pos="321457" algn="l"/>
              </a:tabLst>
              <a:defRPr/>
            </a:pPr>
            <a:r>
              <a:rPr sz="2800" spc="-39" dirty="0">
                <a:latin typeface="Trebuchet MS"/>
                <a:cs typeface="Trebuchet MS"/>
              </a:rPr>
              <a:t>Technical</a:t>
            </a:r>
            <a:r>
              <a:rPr sz="2800" spc="-98" dirty="0">
                <a:latin typeface="Trebuchet MS"/>
                <a:cs typeface="Trebuchet MS"/>
              </a:rPr>
              <a:t> </a:t>
            </a:r>
            <a:r>
              <a:rPr sz="2800" spc="35" dirty="0">
                <a:latin typeface="Trebuchet MS"/>
                <a:cs typeface="Trebuchet MS"/>
              </a:rPr>
              <a:t>Challenges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1204" name="object 5">
            <a:extLst>
              <a:ext uri="{FF2B5EF4-FFF2-40B4-BE49-F238E27FC236}">
                <a16:creationId xmlns:a16="http://schemas.microsoft.com/office/drawing/2014/main" id="{71A2A024-688F-441B-A911-61620D7A3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743200"/>
            <a:ext cx="73914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8483" rIns="0" bIns="0">
            <a:spAutoFit/>
          </a:bodyPr>
          <a:lstStyle>
            <a:lvl1pPr marL="350838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5000"/>
              </a:lnSpc>
              <a:spcBef>
                <a:spcPts val="63"/>
              </a:spcBef>
            </a:pPr>
            <a:r>
              <a:rPr lang="zh-CN" altLang="zh-CN" sz="2400">
                <a:latin typeface="Arial MT"/>
                <a:ea typeface="Arial MT"/>
                <a:cs typeface="Arial MT"/>
              </a:rPr>
              <a:t>Math of (perspective) projections, curves, surfaces  </a:t>
            </a:r>
            <a:endParaRPr lang="en-US" altLang="zh-CN" sz="2400">
              <a:latin typeface="Arial MT"/>
              <a:ea typeface="Arial MT"/>
              <a:cs typeface="Arial MT"/>
            </a:endParaRPr>
          </a:p>
          <a:p>
            <a:pPr>
              <a:lnSpc>
                <a:spcPct val="155000"/>
              </a:lnSpc>
              <a:spcBef>
                <a:spcPts val="63"/>
              </a:spcBef>
            </a:pPr>
            <a:r>
              <a:rPr lang="zh-CN" altLang="zh-CN" sz="2400">
                <a:latin typeface="Arial MT"/>
                <a:ea typeface="Arial MT"/>
                <a:cs typeface="Arial MT"/>
              </a:rPr>
              <a:t>Physics of lighting and shading</a:t>
            </a:r>
          </a:p>
          <a:p>
            <a:pPr>
              <a:lnSpc>
                <a:spcPts val="3650"/>
              </a:lnSpc>
              <a:spcBef>
                <a:spcPts val="338"/>
              </a:spcBef>
            </a:pPr>
            <a:r>
              <a:rPr lang="zh-CN" altLang="zh-CN" sz="2400">
                <a:latin typeface="Arial MT"/>
                <a:ea typeface="Arial MT"/>
                <a:cs typeface="Arial MT"/>
              </a:rPr>
              <a:t>Representing / operating shapes in 3D</a:t>
            </a:r>
            <a:endParaRPr lang="en-US" altLang="zh-CN" sz="2400">
              <a:latin typeface="Arial MT"/>
              <a:ea typeface="Arial MT"/>
              <a:cs typeface="Arial MT"/>
            </a:endParaRPr>
          </a:p>
          <a:p>
            <a:pPr>
              <a:lnSpc>
                <a:spcPts val="3650"/>
              </a:lnSpc>
              <a:spcBef>
                <a:spcPts val="338"/>
              </a:spcBef>
            </a:pPr>
            <a:r>
              <a:rPr lang="zh-CN" altLang="zh-CN" sz="2400">
                <a:latin typeface="Arial MT"/>
                <a:ea typeface="Arial MT"/>
                <a:cs typeface="Arial MT"/>
              </a:rPr>
              <a:t> Animation / simulation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3">
            <a:extLst>
              <a:ext uri="{FF2B5EF4-FFF2-40B4-BE49-F238E27FC236}">
                <a16:creationId xmlns:a16="http://schemas.microsoft.com/office/drawing/2014/main" id="{11BE5EF2-9A28-4476-B08F-F20C29D86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Computer Graphics </a:t>
            </a:r>
            <a:r>
              <a:rPr lang="en-US" altLang="en-US" i="1"/>
              <a:t>vs.</a:t>
            </a:r>
            <a:r>
              <a:rPr lang="en-US" altLang="en-US"/>
              <a:t> Computer Vision</a:t>
            </a:r>
          </a:p>
        </p:txBody>
      </p:sp>
      <p:sp>
        <p:nvSpPr>
          <p:cNvPr id="52227" name="灯片编号占位符 1">
            <a:extLst>
              <a:ext uri="{FF2B5EF4-FFF2-40B4-BE49-F238E27FC236}">
                <a16:creationId xmlns:a16="http://schemas.microsoft.com/office/drawing/2014/main" id="{6190D306-30D8-4F0B-94BF-5C5E9C697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306E9832-640E-4734-8BC0-1BD8B8B353FF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48</a:t>
            </a:fld>
            <a:endParaRPr lang="es-ES" altLang="zh-CN" sz="1000"/>
          </a:p>
        </p:txBody>
      </p:sp>
      <p:pic>
        <p:nvPicPr>
          <p:cNvPr id="52228" name="图片 2">
            <a:extLst>
              <a:ext uri="{FF2B5EF4-FFF2-40B4-BE49-F238E27FC236}">
                <a16:creationId xmlns:a16="http://schemas.microsoft.com/office/drawing/2014/main" id="{888730EF-27A6-4B94-9C3F-8C26D925B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7063"/>
            <a:ext cx="914400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6CE8DC-EB58-48DB-83C4-B1E7DA3F95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0" y="2743200"/>
            <a:ext cx="4557713" cy="839788"/>
          </a:xfrm>
        </p:spPr>
        <p:txBody>
          <a:bodyPr lIns="0" tIns="8930" rIns="0" bIns="0" rtlCol="0">
            <a:spAutoFit/>
          </a:bodyPr>
          <a:lstStyle/>
          <a:p>
            <a:pPr marL="8929" algn="ctr">
              <a:spcBef>
                <a:spcPts val="70"/>
              </a:spcBef>
              <a:defRPr/>
            </a:pPr>
            <a:r>
              <a:rPr sz="6000" b="1" spc="112" dirty="0">
                <a:solidFill>
                  <a:schemeClr val="accent2"/>
                </a:solidFill>
                <a:ea typeface="黑体" panose="02010609060101010101" pitchFamily="49" charset="-122"/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24F1D7C7-548C-4AE7-8D88-84D8D7475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6858000" cy="1066800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计算机图形学</a:t>
            </a:r>
            <a:r>
              <a:rPr lang="en-US" altLang="zh-CN"/>
              <a:t>》</a:t>
            </a:r>
            <a:r>
              <a:rPr lang="zh-CN" altLang="en-US"/>
              <a:t>课程的重要性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02D63A-792C-486B-A19F-4C1D2A09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ACM/IEEE CC2001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就规定为计算机专业核心课程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CS255{S,W}. Computer Graphics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教育部教学指导委员会制定的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CCC2002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，也规定为计算机专业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门核心课程之一。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计算机图形学是计算机领域最活跃的研究方向，理论深刻、应用广泛。</a:t>
            </a:r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628DD4C-9CBC-4724-BCB1-B771B20F1A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869C3F0D-603D-439C-B4AD-DB48911874D7}" type="slidenum">
              <a:rPr lang="es-ES" altLang="zh-CN" sz="1000" smtClean="0">
                <a:latin typeface="Arial" panose="020B0604020202020204" pitchFamily="34" charset="0"/>
              </a:rPr>
              <a:pPr lvl="1"/>
              <a:t>5</a:t>
            </a:fld>
            <a:endParaRPr lang="es-ES" altLang="zh-CN" sz="1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73F3E227-B2EE-4CAD-9DB5-9962FCD075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6858000" cy="1066800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计算机图形学</a:t>
            </a:r>
            <a:r>
              <a:rPr lang="en-US" altLang="zh-CN"/>
              <a:t>》</a:t>
            </a:r>
            <a:r>
              <a:rPr lang="zh-CN" altLang="en-US"/>
              <a:t>课程的重要性</a:t>
            </a:r>
          </a:p>
        </p:txBody>
      </p:sp>
      <p:sp>
        <p:nvSpPr>
          <p:cNvPr id="11267" name="内容占位符 2">
            <a:extLst>
              <a:ext uri="{FF2B5EF4-FFF2-40B4-BE49-F238E27FC236}">
                <a16:creationId xmlns:a16="http://schemas.microsoft.com/office/drawing/2014/main" id="{CB376787-07BD-48DE-AB52-B39B8E0D0B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计算机图形学是利用计算机研究图形的表示、生成、处理和显示的学科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起源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1950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年，第一台图形显示器作为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的旋风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号（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Whirlwind 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）计算机的附件诞生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年代末期，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的林肯实验室在“旋风”计算机上开发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SAGE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空中防御体系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如果没有图形学，我们在纸带打上孔！</a:t>
            </a:r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0B6951E7-9DC2-4C79-92EC-3B9451895AC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E1D9949C-123E-4C43-8A86-30EF784747CA}" type="slidenum">
              <a:rPr lang="es-ES" altLang="zh-CN" sz="1000" smtClean="0">
                <a:latin typeface="Arial" panose="020B0604020202020204" pitchFamily="34" charset="0"/>
              </a:rPr>
              <a:pPr lvl="1"/>
              <a:t>6</a:t>
            </a:fld>
            <a:endParaRPr lang="es-ES" altLang="zh-CN" sz="1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84E682A5-8376-4D3D-A3A6-77012329F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6858000" cy="1066800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计算机图形学</a:t>
            </a:r>
            <a:r>
              <a:rPr lang="en-US" altLang="zh-CN"/>
              <a:t>》</a:t>
            </a:r>
            <a:r>
              <a:rPr lang="zh-CN" altLang="en-US"/>
              <a:t>课程的重要性</a:t>
            </a:r>
          </a:p>
        </p:txBody>
      </p:sp>
      <p:sp>
        <p:nvSpPr>
          <p:cNvPr id="12291" name="内容占位符 2">
            <a:extLst>
              <a:ext uri="{FF2B5EF4-FFF2-40B4-BE49-F238E27FC236}">
                <a16:creationId xmlns:a16="http://schemas.microsoft.com/office/drawing/2014/main" id="{1FF1A1BC-59FE-4B3B-ACAA-9225A5D3AC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计算机图形学是利用计算机研究图形的表示、生成、处理和显示的学科</a:t>
            </a: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旋风一号计算机</a:t>
            </a:r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B2DAF93C-F202-4DE7-91ED-33542BEE8A7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34A569D5-25F8-429B-B001-CDF8BD60EAF5}" type="slidenum">
              <a:rPr lang="es-ES" altLang="zh-CN" sz="1000" smtClean="0">
                <a:latin typeface="Arial" panose="020B0604020202020204" pitchFamily="34" charset="0"/>
              </a:rPr>
              <a:pPr lvl="1"/>
              <a:t>7</a:t>
            </a:fld>
            <a:endParaRPr lang="es-ES" altLang="zh-CN" sz="1000">
              <a:latin typeface="Arial" panose="020B0604020202020204" pitchFamily="34" charset="0"/>
            </a:endParaRPr>
          </a:p>
        </p:txBody>
      </p:sp>
      <p:pic>
        <p:nvPicPr>
          <p:cNvPr id="12293" name="图片 4">
            <a:extLst>
              <a:ext uri="{FF2B5EF4-FFF2-40B4-BE49-F238E27FC236}">
                <a16:creationId xmlns:a16="http://schemas.microsoft.com/office/drawing/2014/main" id="{6AC0DDB1-1A21-43C1-B506-2D15E0C5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27388"/>
            <a:ext cx="4318000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5">
            <a:extLst>
              <a:ext uri="{FF2B5EF4-FFF2-40B4-BE49-F238E27FC236}">
                <a16:creationId xmlns:a16="http://schemas.microsoft.com/office/drawing/2014/main" id="{1C958FB6-948B-475B-85BF-66EDD126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3227388"/>
            <a:ext cx="3013075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C1025606-3BB9-46DA-8ED5-379A62434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78648A99-1ECA-4096-A446-00FEEA43A190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8</a:t>
            </a:fld>
            <a:endParaRPr lang="es-ES" altLang="zh-CN" sz="10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168C454E-A836-43DC-8A22-6C68238859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Requirements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07D835D8-A6EE-4A3B-8BFD-E0881D6F1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5 Programming Assignments</a:t>
            </a:r>
          </a:p>
          <a:p>
            <a:pPr marL="381000" lvl="1" indent="0"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0.  Get familiar with OpenGL</a:t>
            </a:r>
          </a:p>
          <a:p>
            <a:pPr marL="381000" lvl="1" indent="0">
              <a:buFontTx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Line/circle drawing</a:t>
            </a:r>
          </a:p>
          <a:p>
            <a:pPr marL="381000" lvl="1" indent="0">
              <a:buFontTx/>
              <a:buAutoNum type="arabicPeriod"/>
            </a:pPr>
            <a:r>
              <a:rPr lang="en-US" altLang="zh-CN"/>
              <a:t>Rasterization algorithms</a:t>
            </a:r>
            <a:endParaRPr lang="en-US" altLang="zh-CN">
              <a:ea typeface="宋体" panose="02010600030101010101" pitchFamily="2" charset="-122"/>
            </a:endParaRPr>
          </a:p>
          <a:p>
            <a:pPr marL="381000" lvl="1" indent="0">
              <a:buFontTx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Spline Curves</a:t>
            </a:r>
          </a:p>
          <a:p>
            <a:pPr marL="381000" lvl="1" indent="0">
              <a:buFontTx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3D modeling, hierarchical transformation and shading</a:t>
            </a:r>
          </a:p>
          <a:p>
            <a:pPr marL="381000" lvl="1" indent="0">
              <a:buFontTx/>
              <a:buAutoNum type="arabicPeriod"/>
            </a:pPr>
            <a:r>
              <a:rPr lang="en-US" altLang="zh-CN">
                <a:ea typeface="宋体" panose="02010600030101010101" pitchFamily="2" charset="-122"/>
              </a:rPr>
              <a:t>Polygonal mesh processing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2">
            <a:extLst>
              <a:ext uri="{FF2B5EF4-FFF2-40B4-BE49-F238E27FC236}">
                <a16:creationId xmlns:a16="http://schemas.microsoft.com/office/drawing/2014/main" id="{31C1E394-B494-42F6-A8A3-2DF39ECE57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354138"/>
            <a:ext cx="8763000" cy="1066800"/>
          </a:xfrm>
        </p:spPr>
        <p:txBody>
          <a:bodyPr/>
          <a:lstStyle/>
          <a:p>
            <a:r>
              <a:rPr lang="en-US" altLang="en-US" sz="2800"/>
              <a:t>Ivan Sutherland - Father of Computer Graphics</a:t>
            </a:r>
          </a:p>
        </p:txBody>
      </p:sp>
      <p:sp>
        <p:nvSpPr>
          <p:cNvPr id="14339" name="内容占位符 3">
            <a:extLst>
              <a:ext uri="{FF2B5EF4-FFF2-40B4-BE49-F238E27FC236}">
                <a16:creationId xmlns:a16="http://schemas.microsoft.com/office/drawing/2014/main" id="{C14FF9F6-8D36-4685-BB20-00AC5AC32F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5943600" cy="4038600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n-US" alt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1962</a:t>
            </a:r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林肯实验室的</a:t>
            </a:r>
            <a:r>
              <a:rPr lang="en-US" alt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Ivan E. Sutherland</a:t>
            </a:r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在他的博士论文</a:t>
            </a:r>
            <a:r>
              <a:rPr lang="en-US" alt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"Sketchpad</a:t>
            </a:r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：一个人机交互通信的图形系统</a:t>
            </a:r>
            <a:r>
              <a:rPr lang="en-US" alt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中首次使用了计算机图形学</a:t>
            </a:r>
            <a:r>
              <a:rPr lang="en-US" altLang="zh-CN" sz="3000">
                <a:latin typeface="微软雅黑" panose="020B0503020204020204" pitchFamily="34" charset="-122"/>
                <a:ea typeface="微软雅黑" panose="020B0503020204020204" pitchFamily="34" charset="-122"/>
              </a:rPr>
              <a:t>"Computer Graphics"</a:t>
            </a:r>
            <a:r>
              <a:rPr lang="zh-CN" altLang="en-US" sz="3000">
                <a:latin typeface="微软雅黑" panose="020B0503020204020204" pitchFamily="34" charset="-122"/>
                <a:ea typeface="微软雅黑" panose="020B0503020204020204" pitchFamily="34" charset="-122"/>
              </a:rPr>
              <a:t>这个术语，证明了交互计算机图形学是一个可行的、有用的研究领域，从而确定了计算机图形学作为一个崭新的独立科学分支的地位。</a:t>
            </a:r>
            <a:endParaRPr lang="en-US" altLang="en-US"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灯片编号占位符 1">
            <a:extLst>
              <a:ext uri="{FF2B5EF4-FFF2-40B4-BE49-F238E27FC236}">
                <a16:creationId xmlns:a16="http://schemas.microsoft.com/office/drawing/2014/main" id="{8445DD9B-D8BF-4AD3-A45E-034C47C81D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FontTx/>
              <a:buNone/>
            </a:pPr>
            <a:fld id="{6F595AE7-AEFE-4ED9-A7BC-C7BCBC8AC32E}" type="slidenum">
              <a:rPr lang="es-ES" altLang="zh-CN" sz="1000" smtClean="0"/>
              <a:pPr lvl="1">
                <a:spcBef>
                  <a:spcPct val="0"/>
                </a:spcBef>
                <a:buFontTx/>
                <a:buNone/>
              </a:pPr>
              <a:t>9</a:t>
            </a:fld>
            <a:endParaRPr lang="es-ES" altLang="zh-CN" sz="1000"/>
          </a:p>
        </p:txBody>
      </p:sp>
      <p:pic>
        <p:nvPicPr>
          <p:cNvPr id="14341" name="Picture 2" descr="ivan">
            <a:extLst>
              <a:ext uri="{FF2B5EF4-FFF2-40B4-BE49-F238E27FC236}">
                <a16:creationId xmlns:a16="http://schemas.microsoft.com/office/drawing/2014/main" id="{32C34A78-5B66-4BE1-925D-18672FD8F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03475"/>
            <a:ext cx="23241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矩形 5">
            <a:extLst>
              <a:ext uri="{FF2B5EF4-FFF2-40B4-BE49-F238E27FC236}">
                <a16:creationId xmlns:a16="http://schemas.microsoft.com/office/drawing/2014/main" id="{36B3916B-659A-48FD-BE46-3DB4FE1F8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337175"/>
            <a:ext cx="2438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­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sv-SE" altLang="en-US" sz="2000">
                <a:latin typeface="Times New Roman" panose="02020603050405020304" pitchFamily="18" charset="0"/>
              </a:rPr>
              <a:t>Ivan E Sutherland, born 1938, Hartings, Nebraska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B943310-8A59-45A2-840F-9F2B89F8A5FA}"/>
              </a:ext>
            </a:extLst>
          </p:cNvPr>
          <p:cNvSpPr txBox="1">
            <a:spLocks/>
          </p:cNvSpPr>
          <p:nvPr/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 baseline="0">
                <a:solidFill>
                  <a:schemeClr val="accent2"/>
                </a:solidFill>
                <a:latin typeface="+mj-lt"/>
                <a:ea typeface="黑体" panose="02010609060101010101" pitchFamily="49" charset="-122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zh-CN" altLang="en-US" kern="0" dirty="0"/>
              <a:t>计算机图形学的传承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gelICG02">
  <a:themeElements>
    <a:clrScheme name="AngelICG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ngelICG02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AngelICG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gelICG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C:\PPT\BOOK_LECTURE\AngelICG02.ppt</Template>
  <TotalTime>7565</TotalTime>
  <Words>1230</Words>
  <Application>Microsoft Office PowerPoint</Application>
  <PresentationFormat>全屏显示(4:3)</PresentationFormat>
  <Paragraphs>182</Paragraphs>
  <Slides>49</Slides>
  <Notes>0</Notes>
  <HiddenSlides>1</HiddenSlides>
  <MMClips>3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Adobe 黑体 Std R</vt:lpstr>
      <vt:lpstr>Arial MT</vt:lpstr>
      <vt:lpstr>ＭＳ Ｐゴシック</vt:lpstr>
      <vt:lpstr>ＭＳ Ｐゴシック</vt:lpstr>
      <vt:lpstr>open sans</vt:lpstr>
      <vt:lpstr>等线</vt:lpstr>
      <vt:lpstr>等线 Light</vt:lpstr>
      <vt:lpstr>黑体</vt:lpstr>
      <vt:lpstr>宋体</vt:lpstr>
      <vt:lpstr>微软雅黑</vt:lpstr>
      <vt:lpstr>Arial</vt:lpstr>
      <vt:lpstr>Times New Roman</vt:lpstr>
      <vt:lpstr>Trebuchet MS</vt:lpstr>
      <vt:lpstr>AngelICG02</vt:lpstr>
      <vt:lpstr>自定义设计方案</vt:lpstr>
      <vt:lpstr>计算机图形学</vt:lpstr>
      <vt:lpstr>课程安排</vt:lpstr>
      <vt:lpstr>教材</vt:lpstr>
      <vt:lpstr>Prerequisites</vt:lpstr>
      <vt:lpstr>《计算机图形学》课程的重要性</vt:lpstr>
      <vt:lpstr>《计算机图形学》课程的重要性</vt:lpstr>
      <vt:lpstr>《计算机图形学》课程的重要性</vt:lpstr>
      <vt:lpstr>Requirements</vt:lpstr>
      <vt:lpstr>Ivan Sutherland - Father of Computer Graphics</vt:lpstr>
      <vt:lpstr>Ivan Sutherland - Father of Computer Graphics</vt:lpstr>
      <vt:lpstr>PowerPoint 演示文稿</vt:lpstr>
      <vt:lpstr>PowerPoint 演示文稿</vt:lpstr>
      <vt:lpstr>Virtual Reality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计算机图形学的传承</vt:lpstr>
      <vt:lpstr>计算机图形学的传承</vt:lpstr>
      <vt:lpstr>ACM A.M. TURING AWARD 2019</vt:lpstr>
      <vt:lpstr>PowerPoint 演示文稿</vt:lpstr>
      <vt:lpstr>《计算机图形学》课程的重要性</vt:lpstr>
      <vt:lpstr>List of Pixar films</vt:lpstr>
      <vt:lpstr>List of Pixar films</vt:lpstr>
      <vt:lpstr>List of Walt Disney Animation Studios Films</vt:lpstr>
      <vt:lpstr>PowerPoint 演示文稿</vt:lpstr>
      <vt:lpstr>优秀国产动画电影</vt:lpstr>
      <vt:lpstr>PowerPoint 演示文稿</vt:lpstr>
      <vt:lpstr>PowerPoint 演示文稿</vt:lpstr>
      <vt:lpstr>PowerPoint 演示文稿</vt:lpstr>
      <vt:lpstr>PowerPoint 演示文稿</vt:lpstr>
      <vt:lpstr>What is Computer Graphics?</vt:lpstr>
      <vt:lpstr>More Applications on Computer Graphics?</vt:lpstr>
      <vt:lpstr>Video Games</vt:lpstr>
      <vt:lpstr>Video Games</vt:lpstr>
      <vt:lpstr>Design</vt:lpstr>
      <vt:lpstr>Design</vt:lpstr>
      <vt:lpstr>Visualization</vt:lpstr>
      <vt:lpstr>Virtual Reality</vt:lpstr>
      <vt:lpstr>Augmented Reality</vt:lpstr>
      <vt:lpstr>Digital Illustration</vt:lpstr>
      <vt:lpstr>Simulation</vt:lpstr>
      <vt:lpstr>Graphical User Interfaces</vt:lpstr>
      <vt:lpstr>Typography</vt:lpstr>
      <vt:lpstr>Why Study Computer Graphics?</vt:lpstr>
      <vt:lpstr>Why Study Computer Graphics?</vt:lpstr>
      <vt:lpstr>Computer Graphics vs. Computer Vision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Angel</dc:creator>
  <cp:lastModifiedBy>Linda</cp:lastModifiedBy>
  <cp:revision>165</cp:revision>
  <dcterms:created xsi:type="dcterms:W3CDTF">2002-08-02T19:17:07Z</dcterms:created>
  <dcterms:modified xsi:type="dcterms:W3CDTF">2022-09-05T09:47:05Z</dcterms:modified>
</cp:coreProperties>
</file>